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79" r:id="rId2"/>
    <p:sldMasterId id="2147483681" r:id="rId3"/>
  </p:sldMasterIdLst>
  <p:sldIdLst>
    <p:sldId id="256" r:id="rId4"/>
    <p:sldId id="257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6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>
                <a:latin typeface="+mn-lt"/>
              </a:defRPr>
            </a:lvl2pPr>
          </a:lstStyle>
          <a:p>
            <a:pPr lvl="1">
              <a:defRPr/>
            </a:pPr>
            <a:fld id="{22554C42-8D9E-4485-B27A-0CF508805119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4A76BD6F-EED3-4C67-9A98-03B48A34578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2EDC3E2F-0E6C-4127-B943-627393064CE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68450" y="4454525"/>
            <a:ext cx="7573963" cy="952500"/>
          </a:xfrm>
          <a:prstGeom prst="rect">
            <a:avLst/>
          </a:prstGeom>
          <a:solidFill>
            <a:schemeClr val="bg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4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5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3175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6568" name="Rectangle 8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6573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600200" y="4495800"/>
            <a:ext cx="6781800" cy="914400"/>
          </a:xfrm>
          <a:ln w="12700" cap="sq">
            <a:headEnd type="none" w="sm" len="sm"/>
            <a:tailEnd type="none" w="sm" len="sm"/>
          </a:ln>
        </p:spPr>
        <p:txBody>
          <a:bodyPr lIns="91440" tIns="45720" rIns="91440" bIns="45720" anchor="ctr"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72400" y="6415088"/>
            <a:ext cx="1371600" cy="4238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B955986-CDD6-415A-8BD8-B3D2DE9BD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95D8CC-1BD6-46DB-9167-56A4C96A2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E3D7B-E856-47B2-BB6B-43AB1167A3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209800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73725" y="1927225"/>
            <a:ext cx="3311525" cy="41513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EB043-0E37-4976-A72B-C6537CDC7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E6F33A-15B6-4BB3-B78E-D0C6EAD097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4167C3-AC90-484A-A4FE-E174AC4AE4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4B4643-AEC5-4529-95D0-C75F27ECE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E783C-6F73-42BE-88C5-CC1638F653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6F78F3A5-5205-425F-85F7-DC9FAC9F6DB1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37493-0A55-4D2C-9AE8-611CF7923F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F0AB0-A1B6-435F-8090-670795EAEC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69163" y="0"/>
            <a:ext cx="1716087" cy="60785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117725" y="0"/>
            <a:ext cx="4999038" cy="60785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0414-F6B7-4767-A4D4-416F947110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8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90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91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2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3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5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6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7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8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9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0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1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2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3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pic>
        <p:nvPicPr>
          <p:cNvPr id="207" name="Picture 210" descr="posbul1a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3916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3917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8" name="Rectangle 19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9" name="Rectangle 19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0" name="Rectangle 19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D03CE5-E3D4-4C8C-A210-9816BA65CF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69E6F9-C498-4075-AD18-DED2E533DB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DEAA77-9AE4-4A1C-9195-BC2D71B203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89E29-19C6-497E-B027-AD86EB705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ECEEC-82A5-4DD6-8E0D-F5C968C8E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541D6-6F12-4E6F-BAB7-DAF7BE272D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1324AD-2890-460D-860A-6AD7A83352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91882C6D-3586-410D-8CA6-36D1F7C58926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56D91-0C48-49AF-A1BE-004AC0F22C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9147F7-77EB-46A2-A5E8-4A1FD436EB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AA4E1E-F7E6-461C-903F-B6E9B779B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E72B5-9963-4878-9373-D15FC8D850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DFD95633-CF45-42E0-AA25-E73E2B792343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1347AFFD-5E77-4F0F-91D7-2EE17E6AEB8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2A3F1111-ECE5-4EA5-ABA1-46BDBD8B6F9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24E6DF2C-D0C1-444F-871C-DAF79545A7F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D7FCE9E2-D8A6-4EF4-B7EC-5A23755A8CE5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77508059-ECA6-4B6E-80EE-CB30C1DBC018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Arc 4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kumimoji="0" sz="1400" smtClean="0">
                <a:latin typeface="+mj-lt"/>
              </a:defRPr>
            </a:lvl2pPr>
          </a:lstStyle>
          <a:p>
            <a:pPr lvl="1">
              <a:defRPr/>
            </a:pPr>
            <a:fld id="{5CCD908F-F988-43BE-BD04-CA63D5527B4D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  <p:bldP spid="19462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946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946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6415088"/>
            <a:ext cx="9142413" cy="4413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39" name="Freeform 3"/>
          <p:cNvSpPr>
            <a:spLocks/>
          </p:cNvSpPr>
          <p:nvPr/>
        </p:nvSpPr>
        <p:spPr bwMode="auto">
          <a:xfrm>
            <a:off x="7573963" y="5902325"/>
            <a:ext cx="1570037" cy="955675"/>
          </a:xfrm>
          <a:custGeom>
            <a:avLst/>
            <a:gdLst/>
            <a:ahLst/>
            <a:cxnLst>
              <a:cxn ang="0">
                <a:pos x="243" y="0"/>
              </a:cxn>
              <a:cxn ang="0">
                <a:pos x="988" y="346"/>
              </a:cxn>
              <a:cxn ang="0">
                <a:pos x="953" y="600"/>
              </a:cxn>
              <a:cxn ang="0">
                <a:pos x="0" y="601"/>
              </a:cxn>
              <a:cxn ang="0">
                <a:pos x="243" y="0"/>
              </a:cxn>
            </a:cxnLst>
            <a:rect l="0" t="0" r="r" b="b"/>
            <a:pathLst>
              <a:path w="989" h="602">
                <a:moveTo>
                  <a:pt x="243" y="0"/>
                </a:moveTo>
                <a:lnTo>
                  <a:pt x="988" y="346"/>
                </a:lnTo>
                <a:lnTo>
                  <a:pt x="953" y="600"/>
                </a:lnTo>
                <a:lnTo>
                  <a:pt x="0" y="601"/>
                </a:lnTo>
                <a:lnTo>
                  <a:pt x="243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40" name="Freeform 4"/>
          <p:cNvSpPr>
            <a:spLocks/>
          </p:cNvSpPr>
          <p:nvPr/>
        </p:nvSpPr>
        <p:spPr bwMode="auto">
          <a:xfrm>
            <a:off x="7575550" y="6176963"/>
            <a:ext cx="1568450" cy="681037"/>
          </a:xfrm>
          <a:custGeom>
            <a:avLst/>
            <a:gdLst/>
            <a:ahLst/>
            <a:cxnLst>
              <a:cxn ang="0">
                <a:pos x="0" y="428"/>
              </a:cxn>
              <a:cxn ang="0">
                <a:pos x="427" y="0"/>
              </a:cxn>
              <a:cxn ang="0">
                <a:pos x="987" y="219"/>
              </a:cxn>
              <a:cxn ang="0">
                <a:pos x="987" y="428"/>
              </a:cxn>
              <a:cxn ang="0">
                <a:pos x="0" y="428"/>
              </a:cxn>
            </a:cxnLst>
            <a:rect l="0" t="0" r="r" b="b"/>
            <a:pathLst>
              <a:path w="988" h="429">
                <a:moveTo>
                  <a:pt x="0" y="428"/>
                </a:moveTo>
                <a:lnTo>
                  <a:pt x="427" y="0"/>
                </a:lnTo>
                <a:lnTo>
                  <a:pt x="987" y="219"/>
                </a:lnTo>
                <a:lnTo>
                  <a:pt x="987" y="428"/>
                </a:lnTo>
                <a:lnTo>
                  <a:pt x="0" y="428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41" name="Rectangle 5"/>
          <p:cNvSpPr>
            <a:spLocks noChangeArrowheads="1"/>
          </p:cNvSpPr>
          <p:nvPr/>
        </p:nvSpPr>
        <p:spPr bwMode="auto">
          <a:xfrm>
            <a:off x="0" y="0"/>
            <a:ext cx="9142413" cy="12954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42" name="Freeform 6"/>
          <p:cNvSpPr>
            <a:spLocks/>
          </p:cNvSpPr>
          <p:nvPr/>
        </p:nvSpPr>
        <p:spPr bwMode="auto">
          <a:xfrm>
            <a:off x="0" y="0"/>
            <a:ext cx="2211388" cy="68580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92" y="240"/>
              </a:cxn>
              <a:cxn ang="0">
                <a:pos x="288" y="4319"/>
              </a:cxn>
              <a:cxn ang="0">
                <a:pos x="0" y="4319"/>
              </a:cxn>
              <a:cxn ang="0">
                <a:pos x="0" y="0"/>
              </a:cxn>
            </a:cxnLst>
            <a:rect l="0" t="0" r="r" b="b"/>
            <a:pathLst>
              <a:path w="1393" h="4320">
                <a:moveTo>
                  <a:pt x="0" y="0"/>
                </a:moveTo>
                <a:lnTo>
                  <a:pt x="1392" y="240"/>
                </a:lnTo>
                <a:lnTo>
                  <a:pt x="288" y="4319"/>
                </a:lnTo>
                <a:lnTo>
                  <a:pt x="0" y="4319"/>
                </a:lnTo>
                <a:lnTo>
                  <a:pt x="0" y="0"/>
                </a:lnTo>
              </a:path>
            </a:pathLst>
          </a:custGeom>
          <a:solidFill>
            <a:schemeClr val="tx1">
              <a:alpha val="50000"/>
            </a:schemeClr>
          </a:soli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79438" y="6415088"/>
            <a:ext cx="159385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27263" y="6415088"/>
            <a:ext cx="5091112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554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2117725" y="0"/>
            <a:ext cx="6867525" cy="1065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5546" name="Freeform 10"/>
          <p:cNvSpPr>
            <a:spLocks/>
          </p:cNvSpPr>
          <p:nvPr/>
        </p:nvSpPr>
        <p:spPr bwMode="auto">
          <a:xfrm>
            <a:off x="0" y="-15875"/>
            <a:ext cx="1522413" cy="68738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58" y="346"/>
              </a:cxn>
              <a:cxn ang="0">
                <a:pos x="286" y="4329"/>
              </a:cxn>
              <a:cxn ang="0">
                <a:pos x="0" y="4329"/>
              </a:cxn>
              <a:cxn ang="0">
                <a:pos x="0" y="0"/>
              </a:cxn>
            </a:cxnLst>
            <a:rect l="0" t="0" r="r" b="b"/>
            <a:pathLst>
              <a:path w="959" h="4330">
                <a:moveTo>
                  <a:pt x="0" y="0"/>
                </a:moveTo>
                <a:lnTo>
                  <a:pt x="958" y="346"/>
                </a:lnTo>
                <a:lnTo>
                  <a:pt x="286" y="4329"/>
                </a:lnTo>
                <a:lnTo>
                  <a:pt x="0" y="4329"/>
                </a:lnTo>
                <a:lnTo>
                  <a:pt x="0" y="0"/>
                </a:lnTo>
              </a:path>
            </a:pathLst>
          </a:custGeom>
          <a:solidFill>
            <a:schemeClr val="folHlink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554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09800" y="1927225"/>
            <a:ext cx="6775450" cy="415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5548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3213" y="6415088"/>
            <a:ext cx="969962" cy="4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fld id="{E9B0106E-F296-4459-9B9E-7FBF12858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/>
      <p:bldP spid="65547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554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554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u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5pPr>
      <a:lvl6pPr marL="22288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6pPr>
      <a:lvl7pPr marL="26860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7pPr>
      <a:lvl8pPr marL="31432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8pPr>
      <a:lvl9pPr marL="360045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27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27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smtClean="0"/>
            </a:lvl1pPr>
          </a:lstStyle>
          <a:p>
            <a:pPr>
              <a:defRPr/>
            </a:pPr>
            <a:fld id="{1DAB5C4D-1EAF-4601-BA46-BEDA9E7455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3080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3106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72714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15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16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17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18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7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72720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1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2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3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4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8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72726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7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8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29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0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09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72732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3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4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5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6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110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72738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39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0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1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2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7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3081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3082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72745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6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3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72748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49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4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72751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2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5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72754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5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6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72757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58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7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72760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61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8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72763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64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3089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72766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72767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4.xml"/><Relationship Id="rId6" Type="http://schemas.openxmlformats.org/officeDocument/2006/relationships/image" Target="http://dmpomraskin.ucoz.ru/graffiti/risunok2.jpg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850" y="765175"/>
            <a:ext cx="8742363" cy="367188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b="1" smtClean="0"/>
              <a:t>«Антикоррупционное</a:t>
            </a:r>
            <a:r>
              <a:rPr lang="ru-RU" sz="3600" smtClean="0"/>
              <a:t> </a:t>
            </a:r>
            <a:r>
              <a:rPr lang="ru-RU" sz="3600" b="1" smtClean="0"/>
              <a:t>воспитание     школьников»</a:t>
            </a:r>
            <a:r>
              <a:rPr lang="ru-RU" sz="3600" smtClean="0"/>
              <a:t/>
            </a:r>
            <a:br>
              <a:rPr lang="ru-RU" sz="3600" smtClean="0"/>
            </a:br>
            <a:r>
              <a:rPr lang="ru-RU" sz="3600" smtClean="0"/>
              <a:t>(методические материалы для учителей образовательных учреждений)</a:t>
            </a:r>
            <a:r>
              <a:rPr lang="ru-RU" sz="4800" smtClean="0"/>
              <a:t> </a:t>
            </a: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549275"/>
            <a:ext cx="4895850" cy="504825"/>
          </a:xfrm>
        </p:spPr>
        <p:txBody>
          <a:bodyPr/>
          <a:lstStyle/>
          <a:p>
            <a:pPr eaLnBrk="1" hangingPunct="1"/>
            <a:r>
              <a:rPr lang="ru-RU" sz="2000" b="1" smtClean="0"/>
              <a:t>5. Игровые технологии.</a:t>
            </a:r>
            <a:r>
              <a:rPr lang="ru-RU" sz="4000" smtClean="0"/>
              <a:t>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5538"/>
            <a:ext cx="7772400" cy="5472112"/>
          </a:xfrm>
        </p:spPr>
        <p:txBody>
          <a:bodyPr/>
          <a:lstStyle/>
          <a:p>
            <a:pPr eaLnBrk="1" hangingPunct="1"/>
            <a:r>
              <a:rPr lang="ru-RU" sz="2400" b="1" smtClean="0"/>
              <a:t>Игра “Цепочка слов”</a:t>
            </a:r>
          </a:p>
          <a:p>
            <a:pPr eaLnBrk="1" hangingPunct="1">
              <a:buFontTx/>
              <a:buNone/>
            </a:pPr>
            <a:endParaRPr lang="ru-RU" sz="2800" b="1" smtClean="0"/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Игра “Двучленные фантазии”</a:t>
            </a:r>
            <a:r>
              <a:rPr lang="ru-RU" sz="2800" smtClean="0"/>
              <a:t> </a:t>
            </a:r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>
              <a:buFontTx/>
              <a:buNone/>
            </a:pPr>
            <a:endParaRPr lang="ru-RU" sz="2800" smtClean="0"/>
          </a:p>
          <a:p>
            <a:pPr eaLnBrk="1" hangingPunct="1"/>
            <a:endParaRPr lang="ru-RU" sz="2800" b="1" smtClean="0"/>
          </a:p>
          <a:p>
            <a:pPr eaLnBrk="1" hangingPunct="1"/>
            <a:r>
              <a:rPr lang="ru-RU" sz="2800" b="1" smtClean="0"/>
              <a:t>Игра “Многочленные фантазии”</a:t>
            </a:r>
            <a:r>
              <a:rPr lang="ru-RU" sz="2800" smtClean="0"/>
              <a:t> </a:t>
            </a:r>
            <a:endParaRPr lang="ru-RU" sz="2800" b="1" smtClean="0"/>
          </a:p>
          <a:p>
            <a:pPr eaLnBrk="1" hangingPunct="1">
              <a:buFontTx/>
              <a:buNone/>
            </a:pPr>
            <a:r>
              <a:rPr lang="ru-RU" sz="1800" b="1" smtClean="0"/>
              <a:t>“Что здесь происходило?”</a:t>
            </a:r>
          </a:p>
          <a:p>
            <a:pPr eaLnBrk="1" hangingPunct="1">
              <a:buFontTx/>
              <a:buNone/>
            </a:pPr>
            <a:r>
              <a:rPr lang="ru-RU" sz="1800" b="1" smtClean="0"/>
              <a:t>“Где это могло происходить?”</a:t>
            </a:r>
          </a:p>
          <a:p>
            <a:pPr eaLnBrk="1" hangingPunct="1">
              <a:buFontTx/>
              <a:buNone/>
            </a:pPr>
            <a:r>
              <a:rPr lang="ru-RU" sz="1800" b="1" smtClean="0"/>
              <a:t>“Чем они занимались?”</a:t>
            </a:r>
          </a:p>
          <a:p>
            <a:pPr eaLnBrk="1" hangingPunct="1">
              <a:buFontTx/>
              <a:buNone/>
            </a:pPr>
            <a:r>
              <a:rPr lang="ru-RU" sz="1800" b="1" smtClean="0"/>
              <a:t>“Что сказали люди?”</a:t>
            </a:r>
          </a:p>
          <a:p>
            <a:pPr eaLnBrk="1" hangingPunct="1">
              <a:buFontTx/>
              <a:buNone/>
            </a:pPr>
            <a:r>
              <a:rPr lang="ru-RU" sz="1800" b="1" smtClean="0"/>
              <a:t>“Чем это всё закончилось?”</a:t>
            </a:r>
            <a:r>
              <a:rPr lang="ru-RU" sz="1800" smtClean="0"/>
              <a:t> </a:t>
            </a:r>
          </a:p>
        </p:txBody>
      </p:sp>
      <p:pic>
        <p:nvPicPr>
          <p:cNvPr id="26628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1557338"/>
            <a:ext cx="6850062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9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64163" y="5300663"/>
            <a:ext cx="1343025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Picture 1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32138" y="3141663"/>
            <a:ext cx="1571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16" descr="http://dmpomraskin.ucoz.ru/graffiti/risunok2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 rot="-1652906">
            <a:off x="4572000" y="3213100"/>
            <a:ext cx="800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2" name="Picture 17" descr="http://dmpomraskin.ucoz.ru/graffiti/risunok2.jpg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 rot="1566730">
            <a:off x="6516688" y="5661025"/>
            <a:ext cx="8001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620713"/>
            <a:ext cx="4895850" cy="504825"/>
          </a:xfrm>
        </p:spPr>
        <p:txBody>
          <a:bodyPr/>
          <a:lstStyle/>
          <a:p>
            <a:pPr eaLnBrk="1" hangingPunct="1"/>
            <a:r>
              <a:rPr lang="ru-RU" sz="2800" b="1" smtClean="0"/>
              <a:t>6. Написание эссе.</a:t>
            </a:r>
            <a:r>
              <a:rPr lang="ru-RU" sz="4000" smtClean="0"/>
              <a:t>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68413"/>
            <a:ext cx="7772400" cy="4827587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mtClean="0"/>
              <a:t>                     </a:t>
            </a:r>
          </a:p>
          <a:p>
            <a:pPr eaLnBrk="1" hangingPunct="1">
              <a:buFontTx/>
              <a:buNone/>
            </a:pPr>
            <a:r>
              <a:rPr lang="ru-RU" smtClean="0"/>
              <a:t>                         </a:t>
            </a:r>
            <a:r>
              <a:rPr lang="ru-RU" b="1" smtClean="0"/>
              <a:t>Цель эссе:</a:t>
            </a:r>
          </a:p>
          <a:p>
            <a:pPr algn="ctr" eaLnBrk="1" hangingPunct="1">
              <a:buFontTx/>
              <a:buNone/>
            </a:pPr>
            <a:r>
              <a:rPr lang="ru-RU" smtClean="0"/>
              <a:t>    развитие самостоятельного творческого мышления и письменного изложения собственных мыслей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836613"/>
            <a:ext cx="7772400" cy="5259387"/>
          </a:xfrm>
        </p:spPr>
        <p:txBody>
          <a:bodyPr/>
          <a:lstStyle/>
          <a:p>
            <a:pPr eaLnBrk="1" hangingPunct="1"/>
            <a:r>
              <a:rPr lang="ru-RU" smtClean="0"/>
              <a:t>Совместима ли справедливость с коррупцией?</a:t>
            </a:r>
          </a:p>
          <a:p>
            <a:pPr eaLnBrk="1" hangingPunct="1"/>
            <a:r>
              <a:rPr lang="ru-RU" smtClean="0"/>
              <a:t>Является ли справедливость ценностью в современном мире?</a:t>
            </a:r>
          </a:p>
          <a:p>
            <a:pPr eaLnBrk="1" hangingPunct="1"/>
            <a:r>
              <a:rPr lang="ru-RU" smtClean="0"/>
              <a:t>Можно ли утверждать, что коррупция исчезла бы, если бы наказания за взяточничество были гораздо строже?</a:t>
            </a:r>
          </a:p>
          <a:p>
            <a:pPr eaLnBrk="1" hangingPunct="1"/>
            <a:r>
              <a:rPr lang="ru-RU" smtClean="0"/>
              <a:t>Можно ли бороться с коррупцией путём повышения зарплат и социальных гарантий чиновников?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mtClean="0"/>
              <a:t>                Спасибо за внимание!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14"/>
          <p:cNvSpPr>
            <a:spLocks noGrp="1" noChangeArrowheads="1"/>
          </p:cNvSpPr>
          <p:nvPr>
            <p:ph type="body" idx="1"/>
          </p:nvPr>
        </p:nvSpPr>
        <p:spPr>
          <a:xfrm>
            <a:off x="1835150" y="1557338"/>
            <a:ext cx="6775450" cy="4151312"/>
          </a:xfrm>
        </p:spPr>
        <p:txBody>
          <a:bodyPr/>
          <a:lstStyle/>
          <a:p>
            <a:pPr eaLnBrk="1" hangingPunct="1"/>
            <a:r>
              <a:rPr lang="ru-RU" b="1" smtClean="0"/>
              <a:t>1.Интерактивные задания.</a:t>
            </a:r>
          </a:p>
          <a:p>
            <a:pPr eaLnBrk="1" hangingPunct="1"/>
            <a:r>
              <a:rPr lang="ru-RU" b="1" smtClean="0"/>
              <a:t>2.Задание, требующее анализа и интерпретации материала.</a:t>
            </a:r>
          </a:p>
          <a:p>
            <a:pPr eaLnBrk="1" hangingPunct="1"/>
            <a:r>
              <a:rPr lang="ru-RU" b="1" smtClean="0"/>
              <a:t>3. Задание, требующее творческого применения знаний.</a:t>
            </a:r>
          </a:p>
          <a:p>
            <a:pPr eaLnBrk="1" hangingPunct="1"/>
            <a:r>
              <a:rPr lang="ru-RU" b="1" smtClean="0"/>
              <a:t>4.Написание этического кодекса</a:t>
            </a:r>
          </a:p>
          <a:p>
            <a:pPr eaLnBrk="1" hangingPunct="1"/>
            <a:r>
              <a:rPr lang="ru-RU" b="1" smtClean="0"/>
              <a:t>5. Игровые технологии.</a:t>
            </a:r>
          </a:p>
          <a:p>
            <a:pPr eaLnBrk="1" hangingPunct="1"/>
            <a:r>
              <a:rPr lang="ru-RU" b="1" smtClean="0"/>
              <a:t>6. Написание эссе.</a:t>
            </a:r>
          </a:p>
        </p:txBody>
      </p:sp>
      <p:sp>
        <p:nvSpPr>
          <p:cNvPr id="18435" name="Rectangle 715"/>
          <p:cNvSpPr>
            <a:spLocks noChangeArrowheads="1"/>
          </p:cNvSpPr>
          <p:nvPr/>
        </p:nvSpPr>
        <p:spPr bwMode="auto">
          <a:xfrm>
            <a:off x="1004888" y="519113"/>
            <a:ext cx="7839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kumimoji="0" lang="ru-RU" sz="2800">
                <a:solidFill>
                  <a:srgbClr val="FF0000"/>
                </a:solidFill>
              </a:rPr>
              <a:t>Задания для группы старшего школьного возраста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835150" y="1773238"/>
            <a:ext cx="6867525" cy="56038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chemeClr val="tx1"/>
                </a:solidFill>
              </a:rPr>
              <a:t>Основные задачи антикоррупционного воспитания в школе:</a:t>
            </a:r>
            <a:r>
              <a:rPr lang="ru-RU" sz="3200" smtClean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450" y="2492375"/>
            <a:ext cx="7653338" cy="266382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• научиться распознавать коррупцию (а также отличать ее от других видов преступлений);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• представлять аргументы, почему коррупция является злом;</a:t>
            </a:r>
          </a:p>
          <a:p>
            <a:pPr eaLnBrk="1" hangingPunct="1"/>
            <a:r>
              <a:rPr lang="ru-RU" smtClean="0">
                <a:solidFill>
                  <a:schemeClr val="tx2"/>
                </a:solidFill>
              </a:rPr>
              <a:t>• демонстрировать возможности снижения уровня коррупции.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549275"/>
            <a:ext cx="6867525" cy="1584325"/>
          </a:xfrm>
        </p:spPr>
        <p:txBody>
          <a:bodyPr/>
          <a:lstStyle/>
          <a:p>
            <a:pPr algn="ctr" eaLnBrk="1" hangingPunct="1"/>
            <a:r>
              <a:rPr lang="ru-RU" sz="3200" smtClean="0">
                <a:solidFill>
                  <a:schemeClr val="tx1"/>
                </a:solidFill>
              </a:rPr>
              <a:t>Актуальные методы для антикоррупционного воспитания:</a:t>
            </a:r>
            <a:r>
              <a:rPr lang="ru-RU" sz="3200" smtClean="0"/>
              <a:t>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68538" y="2565400"/>
            <a:ext cx="5616575" cy="2952750"/>
          </a:xfrm>
        </p:spPr>
        <p:txBody>
          <a:bodyPr/>
          <a:lstStyle/>
          <a:p>
            <a:pPr eaLnBrk="1" hangingPunct="1"/>
            <a:r>
              <a:rPr lang="ru-RU" sz="4000" smtClean="0"/>
              <a:t>дискуссия </a:t>
            </a:r>
          </a:p>
          <a:p>
            <a:pPr eaLnBrk="1" hangingPunct="1"/>
            <a:r>
              <a:rPr lang="ru-RU" sz="4000" smtClean="0"/>
              <a:t>разбор случая </a:t>
            </a:r>
          </a:p>
          <a:p>
            <a:pPr eaLnBrk="1" hangingPunct="1"/>
            <a:r>
              <a:rPr lang="ru-RU" sz="4000" smtClean="0"/>
              <a:t>анкетирование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484438" y="404813"/>
            <a:ext cx="6146800" cy="1065212"/>
          </a:xfrm>
        </p:spPr>
        <p:txBody>
          <a:bodyPr/>
          <a:lstStyle/>
          <a:p>
            <a:pPr eaLnBrk="1" hangingPunct="1"/>
            <a:r>
              <a:rPr lang="ru-RU" sz="3200" b="1" i="1" smtClean="0"/>
              <a:t>Методика воспитания критического мышления</a:t>
            </a:r>
            <a:r>
              <a:rPr lang="ru-RU" sz="3200" smtClean="0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8175" y="2420938"/>
            <a:ext cx="6716713" cy="2736850"/>
          </a:xfrm>
        </p:spPr>
        <p:txBody>
          <a:bodyPr/>
          <a:lstStyle/>
          <a:p>
            <a:pPr eaLnBrk="1" hangingPunct="1"/>
            <a:r>
              <a:rPr lang="ru-RU" sz="4000" smtClean="0"/>
              <a:t>подготовительный уровень</a:t>
            </a:r>
          </a:p>
          <a:p>
            <a:pPr eaLnBrk="1" hangingPunct="1"/>
            <a:r>
              <a:rPr lang="ru-RU" sz="4000" smtClean="0"/>
              <a:t>уровень восприятия </a:t>
            </a:r>
          </a:p>
          <a:p>
            <a:pPr eaLnBrk="1" hangingPunct="1"/>
            <a:r>
              <a:rPr lang="ru-RU" sz="4000" smtClean="0"/>
              <a:t>уровень осмысления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333375"/>
            <a:ext cx="4824413" cy="719138"/>
          </a:xfrm>
        </p:spPr>
        <p:txBody>
          <a:bodyPr/>
          <a:lstStyle/>
          <a:p>
            <a:pPr eaLnBrk="1" hangingPunct="1"/>
            <a:r>
              <a:rPr lang="ru-RU" sz="2800" smtClean="0"/>
              <a:t>примеры заданий:</a:t>
            </a:r>
            <a:r>
              <a:rPr lang="ru-RU" sz="4000" smtClean="0"/>
              <a:t>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52513"/>
            <a:ext cx="7772400" cy="56165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1.Интерактивные задания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для анализа материал о характере и масштабе преступления на фоне школьного или местного сообщества.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Собрать, подготовить и сравнить со статистическими материалами исследовательские данные с сообщениями в прессе о преступлениях.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Спланировать и осуществить проект, предназначенный для учеников более младших классов.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Запланировать и подготовить дни, когда будет осуществляться проект.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 Исследовать, каким ценностям отдают предпочтение различные возрастные группы.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местную теле- или радиопередачу.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и провести открытую выставку картин.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слайд-шоу “Современная молодежь: заманчивые возможности”.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видеоматериал на тему: “Преступник. Что будет дальше?” или “Преступник. Почему нет?”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Пригласить в класс представителя ССР (Службы специальных расследований). Запланировать тему обсуждения и предполагаемые вопросы.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Просмотреть материал, отснятый во время судебного заседания.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Подготовить и организовать мероприятие для родителей на тему: “Преступление – это проблема и ответственность каждого!”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629525" cy="936625"/>
          </a:xfrm>
        </p:spPr>
        <p:txBody>
          <a:bodyPr/>
          <a:lstStyle/>
          <a:p>
            <a:pPr eaLnBrk="1" hangingPunct="1"/>
            <a:r>
              <a:rPr lang="ru-RU" sz="2400" b="1" smtClean="0"/>
              <a:t>2.Задание, требующее анализа и интерпретации материала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/>
            <a:r>
              <a:rPr lang="ru-RU" sz="2400" smtClean="0"/>
              <a:t>заполнить таблицу «Польза и вред коррупции»</a:t>
            </a:r>
          </a:p>
        </p:txBody>
      </p:sp>
      <p:pic>
        <p:nvPicPr>
          <p:cNvPr id="2355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2476500"/>
            <a:ext cx="6408737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47738"/>
          </a:xfrm>
        </p:spPr>
        <p:txBody>
          <a:bodyPr/>
          <a:lstStyle/>
          <a:p>
            <a:pPr eaLnBrk="1" hangingPunct="1"/>
            <a:r>
              <a:rPr lang="ru-RU" sz="2800" b="1" smtClean="0"/>
              <a:t>3. Задание, требующее творческого </a:t>
            </a:r>
            <a:br>
              <a:rPr lang="ru-RU" sz="2800" b="1" smtClean="0"/>
            </a:br>
            <a:r>
              <a:rPr lang="ru-RU" sz="2800" b="1" smtClean="0"/>
              <a:t>применения знаний.</a:t>
            </a:r>
            <a:endParaRPr lang="ru-RU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/>
            <a:r>
              <a:rPr lang="ru-RU" smtClean="0"/>
              <a:t>     «Ключ к борьбе с коррупцией» </a:t>
            </a:r>
          </a:p>
        </p:txBody>
      </p:sp>
      <p:pic>
        <p:nvPicPr>
          <p:cNvPr id="2458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2492375"/>
            <a:ext cx="4429125" cy="410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476250"/>
            <a:ext cx="5689600" cy="576263"/>
          </a:xfrm>
        </p:spPr>
        <p:txBody>
          <a:bodyPr/>
          <a:lstStyle/>
          <a:p>
            <a:pPr eaLnBrk="1" hangingPunct="1"/>
            <a:r>
              <a:rPr lang="ru-RU" sz="2400" b="1" smtClean="0"/>
              <a:t>4.Написание этического кодекса.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557338"/>
            <a:ext cx="7772400" cy="42481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b="1" smtClean="0"/>
              <a:t>Шаги  написания этического кодекса</a:t>
            </a:r>
            <a:endParaRPr lang="ru-RU" sz="1800" smtClean="0"/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Выясните назначение (идеальную цель) своей будущей деятельности.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Каждый лично для себя напишите самые важные для вас принципы   работы, в которых воплощены такие ценности, как справедливость, честность, ответственность, надёжность, доброжелательность и т. п.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Подумайте, в каких ситуациях чаще всего возникают моральные проблемы, и запишите эти ситуации.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Напишите, как следует или не следует себя вести в перечисленных вами ситуациях с учётом уже сформулированных принципов.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smtClean="0"/>
              <a:t>Просмотрите то, что создано: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• проверьте, нет ли почти тождественных тезисов;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• проверьте, действительно ли в каждом тезисе ясны основные слова и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  мысли;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• сократите то, что можно сократить;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800" smtClean="0"/>
              <a:t>      • сформулируйте иначе то, что неясно.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ining">
  <a:themeElements>
    <a:clrScheme name="Training 1">
      <a:dk1>
        <a:srgbClr val="000000"/>
      </a:dk1>
      <a:lt1>
        <a:srgbClr val="FFFFFF"/>
      </a:lt1>
      <a:dk2>
        <a:srgbClr val="0000FF"/>
      </a:dk2>
      <a:lt2>
        <a:srgbClr val="FFCC66"/>
      </a:lt2>
      <a:accent1>
        <a:srgbClr val="00CCFF"/>
      </a:accent1>
      <a:accent2>
        <a:srgbClr val="FFFF00"/>
      </a:accent2>
      <a:accent3>
        <a:srgbClr val="AAAAFF"/>
      </a:accent3>
      <a:accent4>
        <a:srgbClr val="DADADA"/>
      </a:accent4>
      <a:accent5>
        <a:srgbClr val="AAE2FF"/>
      </a:accent5>
      <a:accent6>
        <a:srgbClr val="E7E700"/>
      </a:accent6>
      <a:hlink>
        <a:srgbClr val="FF0033"/>
      </a:hlink>
      <a:folHlink>
        <a:srgbClr val="3366FF"/>
      </a:folHlink>
    </a:clrScheme>
    <a:fontScheme name="Training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raining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aining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raining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mployee Orientation">
  <a:themeElements>
    <a:clrScheme name="Employee Orientation 1">
      <a:dk1>
        <a:srgbClr val="000000"/>
      </a:dk1>
      <a:lt1>
        <a:srgbClr val="0099CC"/>
      </a:lt1>
      <a:dk2>
        <a:srgbClr val="FFFFFF"/>
      </a:dk2>
      <a:lt2>
        <a:srgbClr val="868686"/>
      </a:lt2>
      <a:accent1>
        <a:srgbClr val="00FFCC"/>
      </a:accent1>
      <a:accent2>
        <a:srgbClr val="969696"/>
      </a:accent2>
      <a:accent3>
        <a:srgbClr val="AACAE2"/>
      </a:accent3>
      <a:accent4>
        <a:srgbClr val="000000"/>
      </a:accent4>
      <a:accent5>
        <a:srgbClr val="AAFFE2"/>
      </a:accent5>
      <a:accent6>
        <a:srgbClr val="878787"/>
      </a:accent6>
      <a:hlink>
        <a:srgbClr val="00FFCC"/>
      </a:hlink>
      <a:folHlink>
        <a:srgbClr val="99CCFF"/>
      </a:folHlink>
    </a:clrScheme>
    <a:fontScheme name="Employee Orientatio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mployee Orientation 1">
        <a:dk1>
          <a:srgbClr val="000000"/>
        </a:dk1>
        <a:lt1>
          <a:srgbClr val="0099CC"/>
        </a:lt1>
        <a:dk2>
          <a:srgbClr val="FFFFFF"/>
        </a:dk2>
        <a:lt2>
          <a:srgbClr val="868686"/>
        </a:lt2>
        <a:accent1>
          <a:srgbClr val="00FFCC"/>
        </a:accent1>
        <a:accent2>
          <a:srgbClr val="969696"/>
        </a:accent2>
        <a:accent3>
          <a:srgbClr val="AACAE2"/>
        </a:accent3>
        <a:accent4>
          <a:srgbClr val="000000"/>
        </a:accent4>
        <a:accent5>
          <a:srgbClr val="AAFFE2"/>
        </a:accent5>
        <a:accent6>
          <a:srgbClr val="878787"/>
        </a:accent6>
        <a:hlink>
          <a:srgbClr val="00FFCC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ployee Orientation 3">
        <a:dk1>
          <a:srgbClr val="5F5F5F"/>
        </a:dk1>
        <a:lt1>
          <a:srgbClr val="FFFFFF"/>
        </a:lt1>
        <a:dk2>
          <a:srgbClr val="5F5F5F"/>
        </a:dk2>
        <a:lt2>
          <a:srgbClr val="808080"/>
        </a:lt2>
        <a:accent1>
          <a:srgbClr val="969696"/>
        </a:accent1>
        <a:accent2>
          <a:srgbClr val="000000"/>
        </a:accent2>
        <a:accent3>
          <a:srgbClr val="FFFFFF"/>
        </a:accent3>
        <a:accent4>
          <a:srgbClr val="505050"/>
        </a:accent4>
        <a:accent5>
          <a:srgbClr val="C9C9C9"/>
        </a:accent5>
        <a:accent6>
          <a:srgbClr val="000000"/>
        </a:accent6>
        <a:hlink>
          <a:srgbClr val="7777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442</TotalTime>
  <Words>540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Times New Roman</vt:lpstr>
      <vt:lpstr>Arial</vt:lpstr>
      <vt:lpstr>Wingdings</vt:lpstr>
      <vt:lpstr>Calibri</vt:lpstr>
      <vt:lpstr>Training</vt:lpstr>
      <vt:lpstr>Employee Orientation</vt:lpstr>
      <vt:lpstr>Company Meeting</vt:lpstr>
      <vt:lpstr>«Антикоррупционное воспитание     школьников» (методические материалы для учителей образовательных учреждений) </vt:lpstr>
      <vt:lpstr>Слайд 2</vt:lpstr>
      <vt:lpstr>Основные задачи антикоррупционного воспитания в школе: </vt:lpstr>
      <vt:lpstr>Актуальные методы для антикоррупционного воспитания: </vt:lpstr>
      <vt:lpstr>Методика воспитания критического мышления </vt:lpstr>
      <vt:lpstr>примеры заданий: </vt:lpstr>
      <vt:lpstr>2.Задание, требующее анализа и интерпретации материала</vt:lpstr>
      <vt:lpstr>3. Задание, требующее творческого  применения знаний.</vt:lpstr>
      <vt:lpstr>4.Написание этического кодекса.</vt:lpstr>
      <vt:lpstr>5. Игровые технологии. </vt:lpstr>
      <vt:lpstr>6. Написание эссе. </vt:lpstr>
      <vt:lpstr>Слайд 12</vt:lpstr>
      <vt:lpstr>Слайд 13</vt:lpstr>
    </vt:vector>
  </TitlesOfParts>
  <Company>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Буклет «Антикоррупционное воспитание школьников» (методические материалы для учителей образовательных учреждений)</dc:title>
  <dc:creator>***</dc:creator>
  <cp:lastModifiedBy>1</cp:lastModifiedBy>
  <cp:revision>13</cp:revision>
  <dcterms:created xsi:type="dcterms:W3CDTF">2013-12-14T19:24:29Z</dcterms:created>
  <dcterms:modified xsi:type="dcterms:W3CDTF">2017-04-24T08:39:02Z</dcterms:modified>
</cp:coreProperties>
</file>