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5" r:id="rId3"/>
    <p:sldId id="294" r:id="rId4"/>
    <p:sldId id="295" r:id="rId5"/>
    <p:sldId id="287" r:id="rId6"/>
    <p:sldId id="296" r:id="rId7"/>
    <p:sldId id="284" r:id="rId8"/>
    <p:sldId id="257" r:id="rId9"/>
    <p:sldId id="258" r:id="rId10"/>
    <p:sldId id="259" r:id="rId11"/>
    <p:sldId id="269" r:id="rId12"/>
    <p:sldId id="270" r:id="rId13"/>
    <p:sldId id="260" r:id="rId14"/>
    <p:sldId id="271" r:id="rId15"/>
    <p:sldId id="272" r:id="rId16"/>
    <p:sldId id="276" r:id="rId17"/>
    <p:sldId id="277" r:id="rId18"/>
    <p:sldId id="278" r:id="rId19"/>
    <p:sldId id="279" r:id="rId20"/>
    <p:sldId id="261" r:id="rId21"/>
    <p:sldId id="280" r:id="rId22"/>
    <p:sldId id="281" r:id="rId23"/>
    <p:sldId id="282" r:id="rId24"/>
    <p:sldId id="288" r:id="rId25"/>
    <p:sldId id="289" r:id="rId26"/>
    <p:sldId id="290" r:id="rId27"/>
    <p:sldId id="291" r:id="rId28"/>
    <p:sldId id="292" r:id="rId29"/>
    <p:sldId id="293" r:id="rId30"/>
    <p:sldId id="262" r:id="rId31"/>
    <p:sldId id="263" r:id="rId32"/>
    <p:sldId id="264" r:id="rId33"/>
    <p:sldId id="265" r:id="rId34"/>
    <p:sldId id="266" r:id="rId35"/>
    <p:sldId id="267" r:id="rId36"/>
    <p:sldId id="26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1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Крупными системными методами противодействия коррупции являются: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минимальное участие государства в экономике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наличие политической конкуренции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гласность в СМИ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открытость информации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о деятельности органов власти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общественное участие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www.yourfreedom.ru/custom-content/uploads/40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276872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xn--80adagbeabgzwcmyebg9apj4t.xn--p1ai/wp-content/uploads/2013/10/emeljanova_julija_korrupcija_glazami_rebe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6189145" cy="41764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Профилактика коррупции осуществляется путем применения следующих основных мер: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8325742" cy="4267200"/>
          </a:xfrm>
        </p:spPr>
        <p:txBody>
          <a:bodyPr/>
          <a:lstStyle/>
          <a:p>
            <a:pPr algn="r">
              <a:buNone/>
            </a:pPr>
            <a:r>
              <a:rPr lang="ru-RU" sz="24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                                                                формирование в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обществе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нетерпимости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 коррупционному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поведению;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332656"/>
            <a:ext cx="8001000" cy="2088232"/>
          </a:xfrm>
        </p:spPr>
        <p:txBody>
          <a:bodyPr/>
          <a:lstStyle/>
          <a:p>
            <a:pPr>
              <a:buNone/>
            </a:pPr>
            <a:r>
              <a:rPr lang="ru-RU" sz="3200" dirty="0" err="1" smtClean="0">
                <a:solidFill>
                  <a:srgbClr val="C00000"/>
                </a:solidFill>
              </a:rPr>
              <a:t>антикоррупционная</a:t>
            </a:r>
            <a:r>
              <a:rPr lang="ru-RU" sz="3200" dirty="0" smtClean="0">
                <a:solidFill>
                  <a:srgbClr val="C00000"/>
                </a:solidFill>
              </a:rPr>
              <a:t> экспертиза правовых актов и их проектов;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Сложившаяся модель «бизнеса на бюджете» исключает всякую возможность экономического развития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1416"/>
            <a:ext cx="623310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793" y="3068960"/>
            <a:ext cx="5237207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260648"/>
            <a:ext cx="8001000" cy="57591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предъявление квалификационных требований, а также проверка в 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установленном порядке сведений, представляемых гражданами, претендующими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на должности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муниципальной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службы;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476672"/>
            <a:ext cx="8001000" cy="302433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установление в качестве основания для освобождения от замещаемой должности и (или) увольнения лица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непредставления им сведений о своих доходах, расходах, имуществе …</a:t>
            </a:r>
          </a:p>
          <a:p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9218" name="Picture 2" descr="http://vse.karelia.ru/content/pub/media/2012/october/scru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36912"/>
            <a:ext cx="6097860" cy="4065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.nr2.ru/pict/arts1/r13/dop1/13/05/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717032"/>
            <a:ext cx="6096000" cy="40290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332656"/>
            <a:ext cx="8001000" cy="432048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внедрение в практику кадровой работы, в соответствии с которой 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длительное, безупречное и эффективное исполнение должностных обязанностей должно в обязательном порядке учитываться …;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332656"/>
            <a:ext cx="8001000" cy="309634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развитие институтов общественного и парламентского контроля 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за соблюдением законодательства о противодействии коррупции.</a:t>
            </a:r>
          </a:p>
          <a:p>
            <a:endParaRPr lang="ru-RU" dirty="0"/>
          </a:p>
        </p:txBody>
      </p:sp>
      <p:pic>
        <p:nvPicPr>
          <p:cNvPr id="31750" name="Picture 6" descr="http://operkor.files.wordpress.com/2011/03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52936"/>
            <a:ext cx="55245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jeducation.ru/4_2010/images/ris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162" y="4437113"/>
            <a:ext cx="6361838" cy="24208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</a:rPr>
              <a:t>Конфликт интересов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05266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- ситуация, при которой личная заинтересованность влияет или может повлиять на объективное исполнение должностных обязанностей и при которой возникает или может возникнуть противоречие между личной заинтересованностью и законными интересами, способное привести к причинению вреда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законным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интересам.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kronmo.ru/files/main-photo/smo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642919" cy="21633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340459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Письмо&gt; Минтруда России от 15.10.2012 N 18-2/10/1-2088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 обзоре типовых случаев конфликта интересов на государственной службе Российской Федерации и порядке их урегулирования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donnews.ru/static/images/30ea0629a0f1a473174c55e5a70875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780847"/>
            <a:ext cx="4932040" cy="40771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Применение мер по предотвращению конфликта интересов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3908648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по инициативе служащего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изменение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должностного или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служебного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положения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служащего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itymurmansk.ru/img/all/143_oprosnyy_li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29000"/>
            <a:ext cx="5184576" cy="368945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620688"/>
            <a:ext cx="8001000" cy="4896544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использовать механизм проверок, предусмотренный Положением о проверке достоверности и полноты сведений</a:t>
            </a: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активнее привлекать соответствующие комиссии для выработки мер по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предотвращению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конфликта интересов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Мероприятия по привлечению служащих к противодействию коррупции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844752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/>
              <a:t>Привлечение к участию в обсуждении и разработке НПА по вопросам противодействия коррупции;</a:t>
            </a: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/>
              <a:t>Активизация участия в работе структурных подразделений кадровых служб по профилактике коррупционных и иных правонарушений и комиссий по соблюдению требований к служебному поведению и урегулированию конфликта интересов;</a:t>
            </a: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/>
              <a:t>Стимулирование к предоставлению информации о замеченных ими случаях коррупционных правонарушений, нарушениях требований к служебному поведению, ситуациях конфликта интересов;</a:t>
            </a: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/>
              <a:t>Просвещение по вопросам </a:t>
            </a:r>
            <a:r>
              <a:rPr lang="ru-RU" sz="2000" dirty="0" err="1" smtClean="0"/>
              <a:t>антикоррупционной</a:t>
            </a:r>
            <a:r>
              <a:rPr lang="ru-RU" sz="2000" dirty="0" smtClean="0"/>
              <a:t> тематики и методическое обеспечение их профессиональной служебной деятельности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irl.ru/images/46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296" y="3722761"/>
            <a:ext cx="4460704" cy="31352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89195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Типовые ситуации конфликта интересов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340459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Конфликт интересов, связанный с выполнением отдельных функций управления в отношении родственников и/или иных лиц, с которыми связана личная заинтересованность (кадровые решения)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http://b.vimeocdn.com/ts/866/735/86673519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512" y="3337146"/>
            <a:ext cx="4392488" cy="35208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Как правило, нет конфликта интересов,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77274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если служащий предоставляет услуги, получение которых не влечет отказа в предоставлении услуги другим заявителям, и при этом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 обладает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дискреционными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полномочиями,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позволяющими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оказывать кому-либо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предпочтение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986" name="AutoShape 2" descr="data:image/jpeg;base64,/9j/4AAQSkZJRgABAQAAAQABAAD/2wCEAAkGBhQSERQUExQVFBUVGBkYGBcYGBcXGBgYFRcXFxwXFxgXHCYeGhojGhcXHy8gJCcpLCwsFR4xNTAqNSYsLCkBCQoKDgwOGg8PGiwkHyQvLCksKSwsLCwsLCwsLCwsLCwsLCwsLCksLCwpLCwsLCwsLCksKSwsLCwpKSwsLCwsLP/AABEIAMkA+wMBIgACEQEDEQH/xAAcAAABBQEBAQAAAAAAAAAAAAAGAgMEBQcBAAj/xAA/EAACAQIDBQYEAwgBBAIDAAABAhEAAwQSIQUGMUFREyJhcYGRBzKhsUJSwRQjM2Jy0eHwsjRzgpIV8VN0wv/EABsBAAIDAQEBAAAAAAAAAAAAAAMEAQIFAAYH/8QALBEAAgIBBAEEAgEDBQAAAAAAAAECAxEEEiExQQUTIlEyYRQGQnEkobHB0f/aAAwDAQACEQMRAD8A2g2F/KvsP7Vw2F/KvsP7U7XDUEDXYr+VfYVwWV/KvsP7U4TTRuVxx42V/KvsP7Uhra/lX2FKNykE1Jwns16D2Fc7Neg9hXZrhNcceFtfyj2FJKDoPYV0mmbr1WTwicEfG4pEEkDUwBAkk8AKgWsJmPfRQFOZI+ZW5jQcOPvTePxBLG32YYESMzABvAacaa2ViVHG4O9wts4JUDl1pKUm2GSSRKv2wxOXKoQnvQNW5z/LyNRVthnRiuUMCJEZczQQ6nkdPtSsdh8qgyxUMSRIiGnXTjBM602Np5JVxn0lYiTrw6etTuIbS7F4q02QMB3ssN55gfvNJW2+VVurABIzKc2jA6EctTx8qjYrbV0BT2K5XOVe/JJMjUAVaWcOF4FvLMSo8gajdg5Yk+BVqyQ2YxJUKxHPKe6fqfevYjQEiJHhS89dNVbyFXHAKHCuFYkxqNTzLNw+tOLh5ch1U5vUGNMwPI8oq9xuHDLwmOXKY51S3LbgSiiOA5Fj4aUOSeSrHcLs4KMsyqtmSeIJmRPPifenMThJBAAGcjMeZH+6etR8PiTnyEEEdeflViTXYLRaYzdsBhBHX60i/gw0cREcOYBmD4VINeLRUlsIj3QGDoRxEf8AtNVdvFZ7WRjFxBInTNl4MOsxBqfi3ykP00I6jw8R/embOHXskzqDCzqOHOp8EPsk23kA9QD9JpYeoSEllY6aMY5KugHrUq2wbgQR4GagtF5LGzfgcaYYZiSTJPOkBdKetmjQnhA5Lkew1vXWp8ioStXjcqd5XaF1cauxSWpsXGXNNml3DTTVJwkmuTXiaQ7gDUxXZOFE1Cxu27Fn+JdRD0J19hrTmIXtUZVcrmEZlIkeIrE9qYXs71xC2cqxGbjMc6DZbtWUButdfg123vjgzwvp6yPuKmW8YlzVHVx/KQftWGFa7bvMhlWKnqCR9qX/AJDfaF46x+UbFtTa9iyQLzqpOoBEnTnwrMN4xbF4tZaQ2uh4Emq2/iXcy7Mx6kyfrTVClLJS3UuxYwEmwN7rifu3YspgAnUrPiaLdn2w2dhGVdAZnXiYPQVlxq5wW9VxLTWjBUg68xPOoUuC9OoXVgd7LwZkO7ZmWQoAhUnoOsc6kYxWzpBI0eP6u6RPXnp50J3d5LbWrhDlWdBAB1Dhp5co+1VGx95nttFx3KnnMlfGDoRXNj0dRXDC+zR12kAVDSCUzRHQcPPj7Vw3hcGW4QhUkus8VX9NRULCI1621zKrHMjJB7rBAOHQGToamts85uAJyaseDMzA6x/Tw8qukxrKObFxnaW4hu5Cy0a/6I49aYxqEMZYrp+7b8KnmG89ONSdjplzIQJUyWU91mYkka6gjTTyqPtrDHVyWgcgT9hUyRGeCrwN8uwLcecnoftpVo2MT8y+4oOFwmSSdSTBMwOAE+lcIoUrFnCDVVPGWGYuAjQimr2IUDMeAj66UIrdK8CRVhh9tQIuDMPrVVNMu62iYzpaVWfMQ2kHUAkSTB1E1NDBhpqOXlUHGF7tsQqkSGjNqeo4RMTS9mYdkLKZynUT48qLjgAm92B27h1z53bTgATC6a6jmZmnMNZ7rFYUsZGnAcOHlr603j8Uiwt1ZVuuoP8AmmsDi9TbQ5lIJU81/lPh0qUng5yWcEi3cPaBVctAl5iB0GnAk/arNBQvZwjA57KuGPHgASOMmY60T2yY1qkuyYvKHQ1dam5peauicGNJelUlq0xMjtUfEYlVHeIFc2jjhb00LHl+pqhuXCxJbUn7dKydf6pDSrauZfQ3RpnZy+iTf2mzDugLPPnH96hsJ4knzJ+1dJql2xvOlhwkFmB744FR68/CvLyv1mseVnH+xoP2NOsywiZtazNm5BKHKe8pIOg6iswBop27veLls27QIzCCx006AUK1sen1211YsPO+qXV22L2z1Jim72MVWCnifp512/i1Qan051pquX0ZWBdeNM4fHI5gHXpzqQbTcYPtU+1P6ZKi2WG7WzBicXZssYV270cYAJIHjpWk7e+F2He0f2cG1cUd3UlW8Gn71m+6yM2Mw4RgrdoIY8BHh4jT1rfHeASeQotUY7XuH9LBSi00YhvHuNewiW3aHFyAQoMq5E5SOfPXwofuWipIYEHoRB+tb3Z2zbuEB1iDInUA8j4GqL4mbBF7DdqlvNeRlgqJYqTBGnEc/SgQlXdHdVLIS/ROH6BT4a7UOZ7BOkZ18CNDH3ow2jlJCEOWI0yNlMeHeHQ1lW7+O7DFW3JKgNlbwDaHTwn6USbx7ZNjHWLv4QCSBzBOUkeYg0aEviWouxX8vHAbYC2UTKSCV4cAQOWaNJ8edMbTuGBlYKxmAR3W0+U1X7R2oG79rNmVQVIUw4OogjiDqINObWuTbzMO6yag/hY6gnprp7VM+uB5MFcTZyvoQQ0toICmdVjz/WmjU3aOGhtAeJPM/NGs84j61CNK2Rwxuie6IiuGlEVyKEHLDYznNlzEeGkGPAiiAiFJPAChTC3MrgzAHGiJsWSqlRMtlZeEz5+lMV/IUtaiyNfv935TcUQQY1Hg2bjIMTXXYKHthCsMsFByJHT1qQuU5resMDAOhU8x5c6Rs24We4TxGUHzAM/ejPhCyy5IlYazkBEkyS2vHWpQemCadtmlXLka28DiinIpApymIgwwqHtLGZEP5jwqUzASTyoaxV9rtzTWdFFdrtS6obYcylwgdFe55fSI7anxPual2djO2rEKD55oqzwGyxb1JzNEcNB1imN4sLfuWSmHZUdtCxMQvOI51n6T0iMV7l/MvoNdq31DoH9sbx4bCZsrdreHBQZg+J4D71mGKxTXHZ3MsxJJ8TVpvHu1cwbKtwq2cEgjw4zNV2CwJutAIBGuvMeFPqvL9uCx+jz2punOXzIrUgtEk8BRNZ3ftj5iWPnAqv3g3cXsHa2SpUZiJkEDlrTq9Ps7YmppvAB37pZiTzNLwmCe60KJ6nkPM00rQZ0Pnwoh2XtvMwti0BP5dB5xT1cU3hjlcVJ4ZO2dspbI6vzb+3QVLzV5jXBWgopdGpGKisIjYs5CrocrDWRpBGoI8a3zZTlrFoscxa2hJ01JUSa+e8bi1NzIDqo4ef8AitA+F28V5737PcebaWybamJ0K6TxMCawb2ldJfYrCxK1r7CPH4M23I5cvKrbYONzAoeI1Hl0qxv4dXEMJH2qPhNmLbYssydNelYNHptum1XuVv4PtG1PUxsq2yXJlXxT2UbeM7QLlS6oII4F10byPChPGY+5dy9oxbIoVZ/KOVH3xY21mKYY2ypRu0DkiGUqR3fWZ8qzs1oWcSeDzeo4m0gt3F2y2dbJ1AJIJPBCO8PETBq/tbyrduMttTcQCHMAAE6Djx8azJLhUypIPDToaK9wrGY3NSIGsHjMaHkedWjL7GdPfJ4gEuEw1wZgywpPckgtECZA0ApzEbMRhEevOp7mTSW0qJPJqwW0DsZhDbcqfTypmKtt4SM69Y19TpVTS0lyOQeVyOYW1mdREyaLf/j5cMD0JHUjgfOqDYWHzXM3JaKLZo9awgFuGzz2qZ7ISTAnmalOwiSYFNKwbVSDVpIomR3XnXFFSDbmm3Wl5ReS+46j07mplKfosOSjCnF2iyMBAJGk/rTezsD2a66seJ/QU6butJv4sIsn26mnpwrT92XhdiycsbV5H6od4N8rGE0Zs1zki6n16Uztbat25bZbRFtjoG1JA8PGsp2vs65ZuEXNSdc3HN4zSa9Qqte2p5YLUxspjloc2/t+5i7vaXNI0VRwUdBUPBWma4oUwZ49OtMmor7wdg0pDPBGuoE0ShOVibMWTc2HZqp3o2mLWHfXvOCqjz4n0FUGxN7Wa65vt3chgAQJGsAdTVBtbazYi4Xb0HIDpXoJ3Jx4BRqe7kiVd7vFLavcdgsnKJ6DUxVFXDS0ZbXkchLa8hjhdqJcYqkmBJPAU3tXawsrpq5Gg6eJql2HjhaF0njlBA6kHh9arrt0sxZjJPGjyue39jTve39kvZqF7mY6xJJ8TV/g8dcs3Fu2mKumoI/3UVbbhbiNi1eHFsIASSJlmkgR00qLtbd2/Yu3LboxNvUsoJXLyaehrDvk5yyhNxn+SL3Z3xQxNu3dVwLrucyuTGUmBEAQRpw0ohHxftzam04B/i8Dl04pHHXy0rJMRjVXxNQ32m3IAelVjKYSOosQf/EHeS1jL9trMlUTKWIgkkzw8KFqZwlwsgJ4meHhTtBn3yAnNzllnjRPuDjst50P4xp5ihipWycQLd+25MAMCfKuReieyxM1uo2NxYtqWPp4mpWDtG6P3feB1nlVid1rbgdrLRymB/c0VVykeh3pGcYi+XYseJpFu2WIA1JrUU3aww4WU9RP3rq7u4cMGFpQRwI0qP40vsL/ACElwD2zNnC0kHjzqV2g4VYY/ZD8bZB8DofQ1T37DpGYRImfGNR5g01GtITnNtjuKPcPOIPXgQeFctnM5YCBEdJ140xmpNvG94jXSJnhw61ZwRRSJWcBsvMCfSm3ry4iaatTmgmdD96DOtMLGZIRafCCoqs2eI7sannPlUrNVVDBbJYYzaIRo566+WsR7VX3bxbVjP8AvSoGAwjKXa4ZZzMcl8BTm0Mctm2XbgPc+VeX9S10tTP2auv+TQoqVUd8iQTQVvtj1d0RSCUksRyJ5VH3g3jN4gJKovjBJ8Y5UP3bka0XQ6B0tWTfP0Z+o1EtY/49EctkbaWIyWyRxOgobY0QYkBxB4VAv7LEEqTPQ8/WvTaa+uK2vsrb/Tuuph7jhx+mVlertWGx9m9sbn8ltm9YgD3rRSyYT4IVu0WmBMCT4AczTcUbruuy4dbSQHuEG65/Cq65fKY9qGNqi0rZLXeC8XPFj4dBVpQceysZKXRXxVluzs9L+Mw9m4YS5cVWPDQnhPjw9aras938Hnv25OUBl73QkgT6cfSgzlhZCLs+lNj7uWMLm7BMgYAESSDlmDrz1qxKgzIBkQfEdDSLFsqqqWLkADMeJgcTHOh27tG4t1jmPzHQ8OPSsnWa2GkUXNcNm7RQ7OI+Ae2x8GsO1m8bJYXiXdJPcEkkW8vSNJrFCsSD/sV9TJf7W0ShysVIB45WIiSOcGvmveTYF3B4h7N35hqGHBlbgw86YzGUVKPTM3VVbfBCw+MZdBqOlTLe01PzCPqKq67VHFMQaL8GfHpV3ujuq2OvZdVtrrcfoPyj+Y1Q2UAUR0/zW5bg7PFnAWdAC4zkjWc2oJPWIqlcN0g2nrU5cl1gMAlm2tu2IVRA/wA9TT51rlNYbEh0VxwYAj15U6a6RTYfdZkxCXzjMU5EzbZ1NtgQRBQKAI46dKv65NeqSBm7aLHjAHrNexGFV1KkaH6eVV+3t5bWFtuzkuyiezSC58AKVu9vDaxthb1knK0ggiGVhxVhyIqE0S4so8Za7Firen8w5RUPGuvZyToeEc/9FE28OBD2w2oa2cwI0McCPah67YUgAyAOEHwj7E1LBtYG7SgIADoRAPPUVzDiCSIBJCSOHdBJPmf0qLcuFWKqf6egB5+lWGGQZcpEj9evnVWiULs3iSwJmDx6yJ96494SZYjwmK6loLoKcKrzA9qo0ETJF0wSTymgHePaF5nKXRlUGVXhIPA+OlE21doDt1STCyX6EExB61Qb8YoNeCqe8iAE+PSvPaDRquDtn2+hvVYulGnftT4b8A1dux/aoVy4TxpV1SDrTVNSk2e99I9K0+hrzXy33L7PVP2dslrvyso8zr7VAqXhLlu333ZtNYXT60bTRUprd0E9Xtsq00pVvD/xkn47c7tLfzKLonUCAw5Bh18aTuXs9rTXu0XKwyrB6anSpOC30s3GCRcBOgkTJ9KvCa9ZCEW8xPhs5z5Uge3y2wUQWl+a5xjiF/zVFsrc67dhm/dqeZ4nyFGS7LTtWvPDNoFJ4KAOU/ek4veGxb0a4s9BqfpUSgm8yZ0ZtLEUCe092mtrp2aLPFml2/3oK9ZsBFCjlz/Wnb72Lr9pb7UkHix0PlOtcY1jaya3bYhcs1/4Z7Zv4jDt2zBhbIRT+MwJ73I6Ea1d7V2UXOdOPMdfGsN3Z3/u4G6xtqHttoyGRJHBgRwNbNurvjbxeE/aCy28s9oub+HlJ4zyiDPjSt2nhqa/bsNvSalww0+SfsXDsitmESdB6VkXxp2gLmNS3kKm1bgsfxhzmBHgNR71re294LeGwzYhu9bUK3dI1ViNV66Gaw/4jbyWcdihcsSFW2FJYQWMkzHQaCr00qquNUecEayzem32wSA1pWTTx/x/ilPyI8/8ikG6ZanY0PbJy8IysEnDbQK6HVfqK334b7Q7XZ1rWchZP/UyPoRXz0qiBr/9Vr/wNxc4fE25PcuKwHQOsfdaCoOL5QzpuJlT8dt9LtpreDsuySvaXSpIYySFWRrGhPtRb8Iwf/jl/fPfTNKM6lSJALoJJJUPmAPPWmt8fhNY2jilxD3Xtwqq6gDvBeEE/LppzoywOBSzaS1aUJbRQqqOAAq5pj80Ob2by9gvZ2yO0bn+UdfM0QXboVSx4AEnyGtYVvHvjbOLlnksxDKBIUHhJ6iBp4mg3SljEQtMVnMizdySSZJPEnjRv8OrMWbpAjNcnzIUA/pQMDImtN3RshcHajmCx82JpbTZcxjUfiXFxJUjqCKB7ozIATHCfHw8qH/jfv3cw+TCYdyjOue6ymGCnRVB5TBJ9KC/h1vlc7Q2LzlwQShYyQRqRJ5RWilkzrOEaVirQtBWGpPd9zpHQTUmw5VsrcSJEfWoC44OpBniNf1FOWL0tLEk8ATH6VWXx4Ig9yLM4lQdT6cT9KfW+CNIiqM48IWH4iZ9Dw9KW2HZjmA40POQpM3vVLeHBYHtCxywY1bUz1HhWeO0kk6k860Hb2B/bLlqGhFzZusk8B6UI7x7MWxeKITEA68ppe2OFx0jO1am3ufRR4v5fX9Khmp91ZEVA2lcyZI0BbXypVVOyWEey9J/qHT6PR10yy5Zef1ycFV+PvljkXXWNOZ6CpW0b+RYHE6Dy5mouw8Mz30VeJOp6DmR4xTui0/O+R39Tes5/wBLU+P7n/0Ge7e7q2EDtrcYan8vgP71dGotjH2u+iERZAzHkNOE+lVu721DiLt9/wAIKqo6AT9TXo4uMcRR82eZZkyxxa2rh7N2E/lzQT7HWqrFbj2TqhZfCZH11qp36sRetuPxLHqp/wAipmz9sXLahWJdY1n5vQ0rbfCMsTRdRaScWM3sGLRyDl4EffjUqzu1iryTasXHDA5SF0MeJ0pnFY0tIJzAcCR3h61sXw+xF5sBZ7S2EAX92ZHfTkSBw0rHcIyseOhvT1Kx8mBbU3exGH/jWblsdWUge/Cq8MRIBInjrx86+rb+HS6hW4gZW4qwBFYd8Svh7+xN21kE4dzw49mx5H+U8j6VZxwM2UbVmIF3NrXjaFk3bhtDUIWJUelMWnA4iTy1pFLERrNTWnKSSFW2xtk1kac+lMtd1kaU5BJ10pq316VvwjlYm02XRIsGBqPHzrR/ghiwuJvoTHaIMo5Eq0/Yms4mdRR78H7uXGp/MtwH/wBQY+lY9827PksFqnixBD8cdo3V2ba7O5KveK3GTQHKGhdDwke61m/w8+JWIwV9EZ2uYd2CtbYk5QTGZCflI4xwNb/vRurax+H/AGe6WVM6v3IB7pJ0kaTJ18aFMD8EdnWryvmvXChD9mzrHExmAUGJH0qF0azCH4gbRNnZ+IdeOQgetfNu6m0L6YtXshWutmEuocDOILQeY4zX07t7B/tOFZVBkgMoIgyNYIPDpWVYfZ1uyTktrbJPegQfI0vZb7eeOxiuvelz0PYbDE5La946KPHlWt7LwfZWbdv8igHz5/WhHcXYpL9u47qghJ5k8SPIfejcmqaeGFufk6+eXhHzH8X8UX2viZ/CVQeSov8AmhjZOL7K/bf8rA+k6/Srr4lvO1cZ/wB5vpAoZp5dCkuWzf8AF4cogMiGIGnQ617Dvr5VVbBxovYPCMOOWG14lO7V3hbM+tClyysfjwizsoGALAE+VIv37oYhVBHLWuNiMmkGANTyFca/UFy3soEuvHCJ+sE+sVnG3Md21+4/ImB5DQUa7wYopZvPwZ+6PCTEfU0AWMMznKilj0FLXSziKEtZLlRGDVrsLcZ9pFlDi2tuCzETx5AdTVWw1IrQPhFefPfUAZIUkzqG1AEeIn2odP5oToinNJl/jPhdgLtsIbIUhQodSQ2nOZ+9ZLvpuNe2Uxa2xezcGUXYhlnirRwJ686+g2YyIimNqbNTEWXs3RmR1II8+Y8RxrSi8GnZWprk+WLO0Cli5bHG4yyf5VnT1MVb7B2h+z4W5cgy1xFH3P0mjrcf4aYdrmOsYpc72nCIZIIRlJDrHM6e1HA3EsHADCMojs1QsBrKtmLDxJ1miK3DyKfxty5MY23iheuZePZsrqequgOX3imDRd8Qd07WDe12AbK6nMDLQVIAM+I+1BuJJyN5Vnaix2Wcisq3B7SDjMbPdXhzNbZ8Jtq3L+AAuZYtMbSkfNlUAjMPCY9KyDDbvMbTE6OdVHgOR86mfD/b13D4y0i3jatXLirdBjKRw1B4HlNFUXXjI5XCVMk5rhn0KXIIEaayekU1tLAJftXLNwStxSpnxHHzHGni4mJExIHUdRXRV8Gg8M+WNp4BrF65af5rbsh/8TE+vH1pgv4QPD+9W2920xiMdiLoGUPcMDn3e7r492fWqY0JSa6MefDeBRMnT2pq0hAMjn9tDT+GHfA66e+lT7uDGUxx4g/Wma9RshKL7ZXJUIIbwox+HumKtxOvagcj/CaPWRQthLQLiirdW72eMwxA4XUHuY/WhX3+61nsvCXzTDHYG81yxdz3Ga4rAK0kk+BE8xR/+2h0DoSs5SSUMlQdQZjlOvKaj4bYGGFwuLXeknUGAfAHSatjUVxcVhm5ZJSeUjlQ8TsOxcbO9pS3WPv1qZFdmiNJ9g02ujgAAgCAOApJNcvXgoJYwBqT4UO7Q3kVot2zqVzM3ILppPXX0riMnzv8RMStzaeLZTKm80Hy0+4ocqXta/nv3X/M7H3Y1Eoi6KvlmmfDLFl7DWv/AMbyPJ9fuK0NbBKkAwY0NZh8Hr37+8n5rYP/AKt/mtTxNzKhI41R9lcclbiLjkdmCCCe80z/AOPj0qQh0qLbNSwKHgIPb0YG7eypbGmYkkn2pOx9lfs+ky7cT+lWwvgkjxP3pp9XEUNpdke2t299gFt3Am1fdTwJzDybWkbK29ewjl7LZSRBBEgjxBpW3cT2l+43KYHkulVr0o3iWUYspbZtxPobCOWtW2kFiiknhJIBNPqaynd74nmxYSzctlykKr5oGWfxeQ+1afexaIoZmCqYhiYHe4a0/CaaNaE1NZQ52Khi0AMeJjUgdTVbg9s57jLGmuXrpVkTIMcxp7UM7IU9svhM+1Zmu1Fld9MYdN8j1FcZQm34Gds77YV7FxIZyysuUqRqQRrPQ1luG2fkYEkNA+tEe9mzjZxVwRCsS6+IbX7zVNNegjTB4kWjpq5YmeY0IbYwx7Z8oMTPDmQD96LM1cKgiCJq11fuLBbVaf3oYRA3L3iu4PEreuZriBShQsScrR8s8IIFGG0/ipdNxmsWottbygPxDanOMvnEeFD9nCLoMq+1TLVkLoBFee1OplRLY+zI9q2HxbAxtnqZJmeeteOzF5E/76UZX8Aj8QPMaGoS7EGoJkfhPPyNChrItcsUnp5p/YI39nldV1+9T0MgHwH1qbjMA1vjw5HlUWKY9zchdpp4ZB7ArdB5GfeDVls29lv2W/LcQ+zCmjSC0a9P0qc5aLR/JH0meNJNN4a8GRGH4lU+4BpZrRRt+DhNVuM22qGF7x+nvXNvYorbAGhYx6RJqgGtSQ3gb2vi3eZY6n5eWnhQ/jsT2Nq850yWrh94A+sVb3rhy5zAXpzgmJnrQf8AEG8y4G8wkZ2t2/HKSWPvAqG8g8PdkyAmuV6vUUsFPw1eMegkgFXDR0idfCQK1fGEqOJCk6A8YgdeU1m/wjw5ONZuSWmn/wAiAK0faer+QociUJs6xyqZNRbA0mpgFVRYlWkbnz/3Wom29tdguVVJYj5vwrPXxokxGzyrEAc6iX0OilQVMBj0zGAaHteDrMyWEAOA2SXt3LryEQEz+ZugqpatS7Nb9trOoUBk4R1AP0rMsZhjbdkYQykg+lLWQwlgytRT7aWCMwp2/j7rottrjsi/KpYkDyBpsikk0HkWUmujZfhljGuYFczlyrsuuuULEDyiihbChiQACefWsH2Bt/FWM9vDMf3vEAZjIHzL0Mc6JjtvEth7Vq4xhdQ2oZo01bnFFnqIwgnJZwatF25YO76YkviLksTlbKvgABIHrNDpFTMY2o5zNQ2FPenSzTvb7bZr0fi2zhpyzYzU0KNd092Ayi7eGh1VDz/mbw8KLrJ2bEqnhvz+jr5tJYBtcGVUMVMNwJ5+Veo2O7/bXWu3uEwlsaQo4T58Y8act7Ntoe4ig8jHOsJ+nynJyk//AEz+QJNkggEEE8ufqOVOvg7ijMUYDrBj3rR9k7t2rPeI7S4dS7amT0HKrS9aDKVPA8RAMjprUr0xPySjHLtkMpDDQ0M4/BG00cjwNfQdrZtpVyi2kdIB+9Q8fuvhbwi5ZQjwGU+hEUSrRTr/ALuAV1UbFx2fPyIz3EtW1L3LjBVUDmxjU8AK3Pd7cnD4S2BkV7kd52AJJ5xPAUPYj4cjC4qzi8PcdrVlsz2Ik5YIJUjVomY8KPLOIV1DIwZTqCKdrrUe+ylNKh32NHCp+UDyEfaklCvDUdDx9DUg0k0caKfby5rQYfhYfXSqNAeUev8AiiXH2NCDor6HwY8G99PahV5UkHiND5iuKtHv2JR3naYMgEwgPgKH99dndrgcSGzSF7RQBIlNdT5CKvDD6GffhTt3A9otxCe5cQpHQEET7VGCD5mr1Xe3N0cThbxtvac691lUsrjkVI+1GW5PwtzL2+OUqv4LPysfF+YHhxouSCf8Itkm3h7t9hrdYKv9KTJ9WP0oqv2gSZqTdKogVAFRRAUCAAOlQFvy3nVSyQ/bSnCa4or3ZGqskPsYvGh3F3+yF5ySQCBH5Y/TWavMfjBmyLDNqYkCAOtCe9eIPZOUtuSy5WXKfQg8JB9xXSZKRP2YcqC4/F4JHIDkBVPtXZiXcRevEA/uTH9cET5gUzh9vveFpDbNu4e6VfRQeEk9Dy51Z2d377sVuFQi8MpI7QkTJ5wOEdarhY5A2Jz48GZRpV1urus2MuETktp8zefIeNR9s7FfDuVcGORjQ1ou4eGCYO2RxeWPiZj7Ck668ywzPppzZiXgf2DuVYwi3CSXLBpc6FUjUDppxNCmOxna3Cw0Xgi8lRdAB/vOj/awY4e6F1YqQI8dKCNr2glzs14WgE824sfc/Sl/UViC+jSUVHCRV37M6kxHOpextgtffKnAas51C/58Km7D2aLzuCJC22IH8xECirYeEFmwixBIDN1zEa+3D0oWkrnOCzL4/QTLfBAv7kYfIAMwaZLg6t1nlVpaTKqrxygD2EU7cu1HZq05S4x9BEvA+uI5Ui0e+v8AUKYmvK0EHoZqin9lnAJK9TVi+GAI50t7gHExTQvgVXCaaOI6KT6QPcxQ8fiJg1uvad2RkYqcymJBg6iedQ5JdnPC7CYGsx+I2JvbNvW8RhnZLd8kXANUF3iCVOgDCdeorQ8JtS1dGa1cRx1Vgf8A6rM/jFvEji1hbLq9xGF24vEZYKhZ6mZ9qrNrBSbW1sttz/iT+0XFsX0C3GkK6/Kx6EHgTRyTXzjbulGV10KkMp6EGRW8bs7fXGYdbqwG4Ov5XHEeXMedDqs3cMHRbvWGWjLPHhQZvXNu62WJcSvnBknyiaNKEt8gvaIx4rbYHyLD+1HGH0Cu7OKL2QzNmJ1J86IsNiQ2gPDpWa7Bt3rhNhGKKJDsOIUHQDxNW2zxdw6jNOpJAzDNE867ItGctvRoCvUHGYiTx4VFtbT7scaYLzx1q4aPIjE3ZNQCSDp1mplxaYK61JdFhZ1ANOm5FRLDlTPI1IdrZMkVVl8BQl3VVkd6WHUKSTBPOqra21R2TOAZCgKD+dv8R71HP8ZP+3c/5moe9f8AAt+n/Gq+SG8RItiwy2u0BYXGk3G4qwYjKAORXl5VYXd4b9p85i5mABA/BlMkhZ4kNr6U0f8Aoh5foK9+C5/3W/4LUdEeC8e0MU2e4q9ipBQEd5pWO9rEST7VJ2dg1sWuztk5QSV8AxmKot3/APph/Uas6ukjsLOS6wN8kkEcOfWgjbVuMTe/rJ99aK8Ny8v1oR3k/wCrfyH/ABFZ3qMc1r/JK4ZbbuYVrd4yZzWVfToxBj0M0Qs9UOzfmT/9dP8AkamNV4RUI4RMCYxpBqE9RNo/wbn9DfY1WQZFxB6GuEHpWVV41Pt/s7Jqtu4w+WQfCavMCmZEYiSQNYrDKsMN8o8qYpjjyCsZs2PxQtW3uNwRWY/+IJr53xFwuzOeLsWPmxn9auds/wAC7/SaBqi6G5oQ1CzhF1BHCR5aU2bAkGNRz86qjXDS/t/sU2/stiKvN1ds3cFfRxIt3QMymYZSSA3oQdfOgupOL+Wz/R//AG1XjXh5yErjh5yfQh3ntxMPPSOfnQbtbHtiFuswysNCv5QOHmI1oCT+36Uzc+Zv6f1pvBoy6DXZYWzb7qy7nM0ewzHloKkIj3WAJAXiQsz04/7wrOcL8h8/0FS8Ny8h+tSkVSwsGhf/AB4T5QfWTE9KUlg+PsaA2pNWRIfNYPj7U12BngfagY141xYPBbM8DXWtGgA8q7XMt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data:image/jpeg;base64,/9j/4AAQSkZJRgABAQAAAQABAAD/2wCEAAkGBhQSERQUExQVFBUVGBkYGBcYGBcXGBgYFRcXFxwXFxgXHCYeGhojGhcXHy8gJCcpLCwsFR4xNTAqNSYsLCkBCQoKDgwOGg8PGiwkHyQvLCksKSwsLCwsLCwsLCwsLCwsLCwsLCksLCwpLCwsLCwsLCksKSwsLCwpKSwsLCwsLP/AABEIAMkA+wMBIgACEQEDEQH/xAAcAAABBQEBAQAAAAAAAAAAAAAGAgMEBQcBAAj/xAA/EAACAQIDBQYEAwgBBAIDAAABAhEAAwQSIQUGMUFREyJhcYGRBzKhsUJSwRQjM2Jy0eHwsjRzgpIV8VN0wv/EABsBAAIDAQEBAAAAAAAAAAAAAAMEAQIFAAYH/8QALBEAAgIBBAEEAgEDBQAAAAAAAAECAxEEEiExQQUTIlEyYRQGQnEkobHB0f/aAAwDAQACEQMRAD8A2g2F/KvsP7Vw2F/KvsP7U7XDUEDXYr+VfYVwWV/KvsP7U4TTRuVxx42V/KvsP7Uhra/lX2FKNykE1Jwns16D2Fc7Neg9hXZrhNcceFtfyj2FJKDoPYV0mmbr1WTwicEfG4pEEkDUwBAkk8AKgWsJmPfRQFOZI+ZW5jQcOPvTePxBLG32YYESMzABvAacaa2ViVHG4O9wts4JUDl1pKUm2GSSRKv2wxOXKoQnvQNW5z/LyNRVthnRiuUMCJEZczQQ6nkdPtSsdh8qgyxUMSRIiGnXTjBM602Np5JVxn0lYiTrw6etTuIbS7F4q02QMB3ssN55gfvNJW2+VVurABIzKc2jA6EctTx8qjYrbV0BT2K5XOVe/JJMjUAVaWcOF4FvLMSo8gajdg5Yk+BVqyQ2YxJUKxHPKe6fqfevYjQEiJHhS89dNVbyFXHAKHCuFYkxqNTzLNw+tOLh5ch1U5vUGNMwPI8oq9xuHDLwmOXKY51S3LbgSiiOA5Fj4aUOSeSrHcLs4KMsyqtmSeIJmRPPifenMThJBAAGcjMeZH+6etR8PiTnyEEEdeflViTXYLRaYzdsBhBHX60i/gw0cREcOYBmD4VINeLRUlsIj3QGDoRxEf8AtNVdvFZ7WRjFxBInTNl4MOsxBqfi3ykP00I6jw8R/embOHXskzqDCzqOHOp8EPsk23kA9QD9JpYeoSEllY6aMY5KugHrUq2wbgQR4GagtF5LGzfgcaYYZiSTJPOkBdKetmjQnhA5Lkew1vXWp8ioStXjcqd5XaF1cauxSWpsXGXNNml3DTTVJwkmuTXiaQ7gDUxXZOFE1Cxu27Fn+JdRD0J19hrTmIXtUZVcrmEZlIkeIrE9qYXs71xC2cqxGbjMc6DZbtWUButdfg123vjgzwvp6yPuKmW8YlzVHVx/KQftWGFa7bvMhlWKnqCR9qX/AJDfaF46x+UbFtTa9iyQLzqpOoBEnTnwrMN4xbF4tZaQ2uh4Emq2/iXcy7Mx6kyfrTVClLJS3UuxYwEmwN7rifu3YspgAnUrPiaLdn2w2dhGVdAZnXiYPQVlxq5wW9VxLTWjBUg68xPOoUuC9OoXVgd7LwZkO7ZmWQoAhUnoOsc6kYxWzpBI0eP6u6RPXnp50J3d5LbWrhDlWdBAB1Dhp5co+1VGx95nttFx3KnnMlfGDoRXNj0dRXDC+zR12kAVDSCUzRHQcPPj7Vw3hcGW4QhUkus8VX9NRULCI1621zKrHMjJB7rBAOHQGToamts85uAJyaseDMzA6x/Tw8qukxrKObFxnaW4hu5Cy0a/6I49aYxqEMZYrp+7b8KnmG89ONSdjplzIQJUyWU91mYkka6gjTTyqPtrDHVyWgcgT9hUyRGeCrwN8uwLcecnoftpVo2MT8y+4oOFwmSSdSTBMwOAE+lcIoUrFnCDVVPGWGYuAjQimr2IUDMeAj66UIrdK8CRVhh9tQIuDMPrVVNMu62iYzpaVWfMQ2kHUAkSTB1E1NDBhpqOXlUHGF7tsQqkSGjNqeo4RMTS9mYdkLKZynUT48qLjgAm92B27h1z53bTgATC6a6jmZmnMNZ7rFYUsZGnAcOHlr603j8Uiwt1ZVuuoP8AmmsDi9TbQ5lIJU81/lPh0qUng5yWcEi3cPaBVctAl5iB0GnAk/arNBQvZwjA57KuGPHgASOMmY60T2yY1qkuyYvKHQ1dam5peauicGNJelUlq0xMjtUfEYlVHeIFc2jjhb00LHl+pqhuXCxJbUn7dKydf6pDSrauZfQ3RpnZy+iTf2mzDugLPPnH96hsJ4knzJ+1dJql2xvOlhwkFmB744FR68/CvLyv1mseVnH+xoP2NOsywiZtazNm5BKHKe8pIOg6iswBop27veLls27QIzCCx006AUK1sen1211YsPO+qXV22L2z1Jim72MVWCnifp512/i1Qan051pquX0ZWBdeNM4fHI5gHXpzqQbTcYPtU+1P6ZKi2WG7WzBicXZssYV270cYAJIHjpWk7e+F2He0f2cG1cUd3UlW8Gn71m+6yM2Mw4RgrdoIY8BHh4jT1rfHeASeQotUY7XuH9LBSi00YhvHuNewiW3aHFyAQoMq5E5SOfPXwofuWipIYEHoRB+tb3Z2zbuEB1iDInUA8j4GqL4mbBF7DdqlvNeRlgqJYqTBGnEc/SgQlXdHdVLIS/ROH6BT4a7UOZ7BOkZ18CNDH3ow2jlJCEOWI0yNlMeHeHQ1lW7+O7DFW3JKgNlbwDaHTwn6USbx7ZNjHWLv4QCSBzBOUkeYg0aEviWouxX8vHAbYC2UTKSCV4cAQOWaNJ8edMbTuGBlYKxmAR3W0+U1X7R2oG79rNmVQVIUw4OogjiDqINObWuTbzMO6yag/hY6gnprp7VM+uB5MFcTZyvoQQ0toICmdVjz/WmjU3aOGhtAeJPM/NGs84j61CNK2Rwxuie6IiuGlEVyKEHLDYznNlzEeGkGPAiiAiFJPAChTC3MrgzAHGiJsWSqlRMtlZeEz5+lMV/IUtaiyNfv935TcUQQY1Hg2bjIMTXXYKHthCsMsFByJHT1qQuU5resMDAOhU8x5c6Rs24We4TxGUHzAM/ejPhCyy5IlYazkBEkyS2vHWpQemCadtmlXLka28DiinIpApymIgwwqHtLGZEP5jwqUzASTyoaxV9rtzTWdFFdrtS6obYcylwgdFe55fSI7anxPual2djO2rEKD55oqzwGyxb1JzNEcNB1imN4sLfuWSmHZUdtCxMQvOI51n6T0iMV7l/MvoNdq31DoH9sbx4bCZsrdreHBQZg+J4D71mGKxTXHZ3MsxJJ8TVpvHu1cwbKtwq2cEgjw4zNV2CwJutAIBGuvMeFPqvL9uCx+jz2punOXzIrUgtEk8BRNZ3ftj5iWPnAqv3g3cXsHa2SpUZiJkEDlrTq9Ps7YmppvAB37pZiTzNLwmCe60KJ6nkPM00rQZ0Pnwoh2XtvMwti0BP5dB5xT1cU3hjlcVJ4ZO2dspbI6vzb+3QVLzV5jXBWgopdGpGKisIjYs5CrocrDWRpBGoI8a3zZTlrFoscxa2hJ01JUSa+e8bi1NzIDqo4ef8AitA+F28V5737PcebaWybamJ0K6TxMCawb2ldJfYrCxK1r7CPH4M23I5cvKrbYONzAoeI1Hl0qxv4dXEMJH2qPhNmLbYssydNelYNHptum1XuVv4PtG1PUxsq2yXJlXxT2UbeM7QLlS6oII4F10byPChPGY+5dy9oxbIoVZ/KOVH3xY21mKYY2ypRu0DkiGUqR3fWZ8qzs1oWcSeDzeo4m0gt3F2y2dbJ1AJIJPBCO8PETBq/tbyrduMttTcQCHMAAE6Djx8azJLhUypIPDToaK9wrGY3NSIGsHjMaHkedWjL7GdPfJ4gEuEw1wZgywpPckgtECZA0ApzEbMRhEevOp7mTSW0qJPJqwW0DsZhDbcqfTypmKtt4SM69Y19TpVTS0lyOQeVyOYW1mdREyaLf/j5cMD0JHUjgfOqDYWHzXM3JaKLZo9awgFuGzz2qZ7ISTAnmalOwiSYFNKwbVSDVpIomR3XnXFFSDbmm3Wl5ReS+46j07mplKfosOSjCnF2iyMBAJGk/rTezsD2a66seJ/QU6butJv4sIsn26mnpwrT92XhdiycsbV5H6od4N8rGE0Zs1zki6n16Uztbat25bZbRFtjoG1JA8PGsp2vs65ZuEXNSdc3HN4zSa9Qqte2p5YLUxspjloc2/t+5i7vaXNI0VRwUdBUPBWma4oUwZ49OtMmor7wdg0pDPBGuoE0ShOVibMWTc2HZqp3o2mLWHfXvOCqjz4n0FUGxN7Wa65vt3chgAQJGsAdTVBtbazYi4Xb0HIDpXoJ3Jx4BRqe7kiVd7vFLavcdgsnKJ6DUxVFXDS0ZbXkchLa8hjhdqJcYqkmBJPAU3tXawsrpq5Gg6eJql2HjhaF0njlBA6kHh9arrt0sxZjJPGjyue39jTve39kvZqF7mY6xJJ8TV/g8dcs3Fu2mKumoI/3UVbbhbiNi1eHFsIASSJlmkgR00qLtbd2/Yu3LboxNvUsoJXLyaehrDvk5yyhNxn+SL3Z3xQxNu3dVwLrucyuTGUmBEAQRpw0ohHxftzam04B/i8Dl04pHHXy0rJMRjVXxNQ32m3IAelVjKYSOosQf/EHeS1jL9trMlUTKWIgkkzw8KFqZwlwsgJ4meHhTtBn3yAnNzllnjRPuDjst50P4xp5ihipWycQLd+25MAMCfKuReieyxM1uo2NxYtqWPp4mpWDtG6P3feB1nlVid1rbgdrLRymB/c0VVykeh3pGcYi+XYseJpFu2WIA1JrUU3aww4WU9RP3rq7u4cMGFpQRwI0qP40vsL/ACElwD2zNnC0kHjzqV2g4VYY/ZD8bZB8DofQ1T37DpGYRImfGNR5g01GtITnNtjuKPcPOIPXgQeFctnM5YCBEdJ140xmpNvG94jXSJnhw61ZwRRSJWcBsvMCfSm3ry4iaatTmgmdD96DOtMLGZIRafCCoqs2eI7sannPlUrNVVDBbJYYzaIRo566+WsR7VX3bxbVjP8AvSoGAwjKXa4ZZzMcl8BTm0Mctm2XbgPc+VeX9S10tTP2auv+TQoqVUd8iQTQVvtj1d0RSCUksRyJ5VH3g3jN4gJKovjBJ8Y5UP3bka0XQ6B0tWTfP0Z+o1EtY/49EctkbaWIyWyRxOgobY0QYkBxB4VAv7LEEqTPQ8/WvTaa+uK2vsrb/Tuuph7jhx+mVlertWGx9m9sbn8ltm9YgD3rRSyYT4IVu0WmBMCT4AczTcUbruuy4dbSQHuEG65/Cq65fKY9qGNqi0rZLXeC8XPFj4dBVpQceysZKXRXxVluzs9L+Mw9m4YS5cVWPDQnhPjw9aras938Hnv25OUBl73QkgT6cfSgzlhZCLs+lNj7uWMLm7BMgYAESSDlmDrz1qxKgzIBkQfEdDSLFsqqqWLkADMeJgcTHOh27tG4t1jmPzHQ8OPSsnWa2GkUXNcNm7RQ7OI+Ae2x8GsO1m8bJYXiXdJPcEkkW8vSNJrFCsSD/sV9TJf7W0ShysVIB45WIiSOcGvmveTYF3B4h7N35hqGHBlbgw86YzGUVKPTM3VVbfBCw+MZdBqOlTLe01PzCPqKq67VHFMQaL8GfHpV3ujuq2OvZdVtrrcfoPyj+Y1Q2UAUR0/zW5bg7PFnAWdAC4zkjWc2oJPWIqlcN0g2nrU5cl1gMAlm2tu2IVRA/wA9TT51rlNYbEh0VxwYAj15U6a6RTYfdZkxCXzjMU5EzbZ1NtgQRBQKAI46dKv65NeqSBm7aLHjAHrNexGFV1KkaH6eVV+3t5bWFtuzkuyiezSC58AKVu9vDaxthb1knK0ggiGVhxVhyIqE0S4so8Za7Firen8w5RUPGuvZyToeEc/9FE28OBD2w2oa2cwI0McCPah67YUgAyAOEHwj7E1LBtYG7SgIADoRAPPUVzDiCSIBJCSOHdBJPmf0qLcuFWKqf6egB5+lWGGQZcpEj9evnVWiULs3iSwJmDx6yJ96494SZYjwmK6loLoKcKrzA9qo0ETJF0wSTymgHePaF5nKXRlUGVXhIPA+OlE21doDt1STCyX6EExB61Qb8YoNeCqe8iAE+PSvPaDRquDtn2+hvVYulGnftT4b8A1dux/aoVy4TxpV1SDrTVNSk2e99I9K0+hrzXy33L7PVP2dslrvyso8zr7VAqXhLlu333ZtNYXT60bTRUprd0E9Xtsq00pVvD/xkn47c7tLfzKLonUCAw5Bh18aTuXs9rTXu0XKwyrB6anSpOC30s3GCRcBOgkTJ9KvCa9ZCEW8xPhs5z5Uge3y2wUQWl+a5xjiF/zVFsrc67dhm/dqeZ4nyFGS7LTtWvPDNoFJ4KAOU/ek4veGxb0a4s9BqfpUSgm8yZ0ZtLEUCe092mtrp2aLPFml2/3oK9ZsBFCjlz/Wnb72Lr9pb7UkHix0PlOtcY1jaya3bYhcs1/4Z7Zv4jDt2zBhbIRT+MwJ73I6Ea1d7V2UXOdOPMdfGsN3Z3/u4G6xtqHttoyGRJHBgRwNbNurvjbxeE/aCy28s9oub+HlJ4zyiDPjSt2nhqa/bsNvSalww0+SfsXDsitmESdB6VkXxp2gLmNS3kKm1bgsfxhzmBHgNR71re294LeGwzYhu9bUK3dI1ViNV66Gaw/4jbyWcdihcsSFW2FJYQWMkzHQaCr00qquNUecEayzem32wSA1pWTTx/x/ilPyI8/8ikG6ZanY0PbJy8IysEnDbQK6HVfqK334b7Q7XZ1rWchZP/UyPoRXz0qiBr/9Vr/wNxc4fE25PcuKwHQOsfdaCoOL5QzpuJlT8dt9LtpreDsuySvaXSpIYySFWRrGhPtRb8Iwf/jl/fPfTNKM6lSJALoJJJUPmAPPWmt8fhNY2jilxD3Xtwqq6gDvBeEE/LppzoywOBSzaS1aUJbRQqqOAAq5pj80Ob2by9gvZ2yO0bn+UdfM0QXboVSx4AEnyGtYVvHvjbOLlnksxDKBIUHhJ6iBp4mg3SljEQtMVnMizdySSZJPEnjRv8OrMWbpAjNcnzIUA/pQMDImtN3RshcHajmCx82JpbTZcxjUfiXFxJUjqCKB7ozIATHCfHw8qH/jfv3cw+TCYdyjOue6ymGCnRVB5TBJ9KC/h1vlc7Q2LzlwQShYyQRqRJ5RWilkzrOEaVirQtBWGpPd9zpHQTUmw5VsrcSJEfWoC44OpBniNf1FOWL0tLEk8ATH6VWXx4Ig9yLM4lQdT6cT9KfW+CNIiqM48IWH4iZ9Dw9KW2HZjmA40POQpM3vVLeHBYHtCxywY1bUz1HhWeO0kk6k860Hb2B/bLlqGhFzZusk8B6UI7x7MWxeKITEA68ppe2OFx0jO1am3ufRR4v5fX9Khmp91ZEVA2lcyZI0BbXypVVOyWEey9J/qHT6PR10yy5Zef1ycFV+PvljkXXWNOZ6CpW0b+RYHE6Dy5mouw8Mz30VeJOp6DmR4xTui0/O+R39Tes5/wBLU+P7n/0Ge7e7q2EDtrcYan8vgP71dGotjH2u+iERZAzHkNOE+lVu721DiLt9/wAIKqo6AT9TXo4uMcRR82eZZkyxxa2rh7N2E/lzQT7HWqrFbj2TqhZfCZH11qp36sRetuPxLHqp/wAipmz9sXLahWJdY1n5vQ0rbfCMsTRdRaScWM3sGLRyDl4EffjUqzu1iryTasXHDA5SF0MeJ0pnFY0tIJzAcCR3h61sXw+xF5sBZ7S2EAX92ZHfTkSBw0rHcIyseOhvT1Kx8mBbU3exGH/jWblsdWUge/Cq8MRIBInjrx86+rb+HS6hW4gZW4qwBFYd8Svh7+xN21kE4dzw49mx5H+U8j6VZxwM2UbVmIF3NrXjaFk3bhtDUIWJUelMWnA4iTy1pFLERrNTWnKSSFW2xtk1kac+lMtd1kaU5BJ10pq316VvwjlYm02XRIsGBqPHzrR/ghiwuJvoTHaIMo5Eq0/Yms4mdRR78H7uXGp/MtwH/wBQY+lY9827PksFqnixBD8cdo3V2ba7O5KveK3GTQHKGhdDwke61m/w8+JWIwV9EZ2uYd2CtbYk5QTGZCflI4xwNb/vRurax+H/AGe6WVM6v3IB7pJ0kaTJ18aFMD8EdnWryvmvXChD9mzrHExmAUGJH0qF0azCH4gbRNnZ+IdeOQgetfNu6m0L6YtXshWutmEuocDOILQeY4zX07t7B/tOFZVBkgMoIgyNYIPDpWVYfZ1uyTktrbJPegQfI0vZb7eeOxiuvelz0PYbDE5La946KPHlWt7LwfZWbdv8igHz5/WhHcXYpL9u47qghJ5k8SPIfejcmqaeGFufk6+eXhHzH8X8UX2viZ/CVQeSov8AmhjZOL7K/bf8rA+k6/Srr4lvO1cZ/wB5vpAoZp5dCkuWzf8AF4cogMiGIGnQ617Dvr5VVbBxovYPCMOOWG14lO7V3hbM+tClyysfjwizsoGALAE+VIv37oYhVBHLWuNiMmkGANTyFca/UFy3soEuvHCJ+sE+sVnG3Md21+4/ImB5DQUa7wYopZvPwZ+6PCTEfU0AWMMznKilj0FLXSziKEtZLlRGDVrsLcZ9pFlDi2tuCzETx5AdTVWw1IrQPhFefPfUAZIUkzqG1AEeIn2odP5oToinNJl/jPhdgLtsIbIUhQodSQ2nOZ+9ZLvpuNe2Uxa2xezcGUXYhlnirRwJ686+g2YyIimNqbNTEWXs3RmR1II8+Y8RxrSi8GnZWprk+WLO0Cli5bHG4yyf5VnT1MVb7B2h+z4W5cgy1xFH3P0mjrcf4aYdrmOsYpc72nCIZIIRlJDrHM6e1HA3EsHADCMojs1QsBrKtmLDxJ1miK3DyKfxty5MY23iheuZePZsrqequgOX3imDRd8Qd07WDe12AbK6nMDLQVIAM+I+1BuJJyN5Vnaix2Wcisq3B7SDjMbPdXhzNbZ8Jtq3L+AAuZYtMbSkfNlUAjMPCY9KyDDbvMbTE6OdVHgOR86mfD/b13D4y0i3jatXLirdBjKRw1B4HlNFUXXjI5XCVMk5rhn0KXIIEaayekU1tLAJftXLNwStxSpnxHHzHGni4mJExIHUdRXRV8Gg8M+WNp4BrF65af5rbsh/8TE+vH1pgv4QPD+9W2920xiMdiLoGUPcMDn3e7r492fWqY0JSa6MefDeBRMnT2pq0hAMjn9tDT+GHfA66e+lT7uDGUxx4g/Wma9RshKL7ZXJUIIbwox+HumKtxOvagcj/CaPWRQthLQLiirdW72eMwxA4XUHuY/WhX3+61nsvCXzTDHYG81yxdz3Ga4rAK0kk+BE8xR/+2h0DoSs5SSUMlQdQZjlOvKaj4bYGGFwuLXeknUGAfAHSatjUVxcVhm5ZJSeUjlQ8TsOxcbO9pS3WPv1qZFdmiNJ9g02ujgAAgCAOApJNcvXgoJYwBqT4UO7Q3kVot2zqVzM3ILppPXX0riMnzv8RMStzaeLZTKm80Hy0+4ocqXta/nv3X/M7H3Y1Eoi6KvlmmfDLFl7DWv/AMbyPJ9fuK0NbBKkAwY0NZh8Hr37+8n5rYP/AKt/mtTxNzKhI41R9lcclbiLjkdmCCCe80z/AOPj0qQh0qLbNSwKHgIPb0YG7eypbGmYkkn2pOx9lfs+ky7cT+lWwvgkjxP3pp9XEUNpdke2t299gFt3Am1fdTwJzDybWkbK29ewjl7LZSRBBEgjxBpW3cT2l+43KYHkulVr0o3iWUYspbZtxPobCOWtW2kFiiknhJIBNPqaynd74nmxYSzctlykKr5oGWfxeQ+1afexaIoZmCqYhiYHe4a0/CaaNaE1NZQ52Khi0AMeJjUgdTVbg9s57jLGmuXrpVkTIMcxp7UM7IU9svhM+1Zmu1Fld9MYdN8j1FcZQm34Gds77YV7FxIZyysuUqRqQRrPQ1luG2fkYEkNA+tEe9mzjZxVwRCsS6+IbX7zVNNegjTB4kWjpq5YmeY0IbYwx7Z8oMTPDmQD96LM1cKgiCJq11fuLBbVaf3oYRA3L3iu4PEreuZriBShQsScrR8s8IIFGG0/ipdNxmsWottbygPxDanOMvnEeFD9nCLoMq+1TLVkLoBFee1OplRLY+zI9q2HxbAxtnqZJmeeteOzF5E/76UZX8Aj8QPMaGoS7EGoJkfhPPyNChrItcsUnp5p/YI39nldV1+9T0MgHwH1qbjMA1vjw5HlUWKY9zchdpp4ZB7ArdB5GfeDVls29lv2W/LcQ+zCmjSC0a9P0qc5aLR/JH0meNJNN4a8GRGH4lU+4BpZrRRt+DhNVuM22qGF7x+nvXNvYorbAGhYx6RJqgGtSQ3gb2vi3eZY6n5eWnhQ/jsT2Nq850yWrh94A+sVb3rhy5zAXpzgmJnrQf8AEG8y4G8wkZ2t2/HKSWPvAqG8g8PdkyAmuV6vUUsFPw1eMegkgFXDR0idfCQK1fGEqOJCk6A8YgdeU1m/wjw5ONZuSWmn/wAiAK0faer+QociUJs6xyqZNRbA0mpgFVRYlWkbnz/3Wom29tdguVVJYj5vwrPXxokxGzyrEAc6iX0OilQVMBj0zGAaHteDrMyWEAOA2SXt3LryEQEz+ZugqpatS7Nb9trOoUBk4R1AP0rMsZhjbdkYQykg+lLWQwlgytRT7aWCMwp2/j7rottrjsi/KpYkDyBpsikk0HkWUmujZfhljGuYFczlyrsuuuULEDyiihbChiQACefWsH2Bt/FWM9vDMf3vEAZjIHzL0Mc6JjtvEth7Vq4xhdQ2oZo01bnFFnqIwgnJZwatF25YO76YkviLksTlbKvgABIHrNDpFTMY2o5zNQ2FPenSzTvb7bZr0fi2zhpyzYzU0KNd092Ayi7eGh1VDz/mbw8KLrJ2bEqnhvz+jr5tJYBtcGVUMVMNwJ5+Veo2O7/bXWu3uEwlsaQo4T58Y8act7Ntoe4ig8jHOsJ+nynJyk//AEz+QJNkggEEE8ufqOVOvg7ijMUYDrBj3rR9k7t2rPeI7S4dS7amT0HKrS9aDKVPA8RAMjprUr0xPySjHLtkMpDDQ0M4/BG00cjwNfQdrZtpVyi2kdIB+9Q8fuvhbwi5ZQjwGU+hEUSrRTr/ALuAV1UbFx2fPyIz3EtW1L3LjBVUDmxjU8AK3Pd7cnD4S2BkV7kd52AJJ5xPAUPYj4cjC4qzi8PcdrVlsz2Ik5YIJUjVomY8KPLOIV1DIwZTqCKdrrUe+ylNKh32NHCp+UDyEfaklCvDUdDx9DUg0k0caKfby5rQYfhYfXSqNAeUev8AiiXH2NCDor6HwY8G99PahV5UkHiND5iuKtHv2JR3naYMgEwgPgKH99dndrgcSGzSF7RQBIlNdT5CKvDD6GffhTt3A9otxCe5cQpHQEET7VGCD5mr1Xe3N0cThbxtvac691lUsrjkVI+1GW5PwtzL2+OUqv4LPysfF+YHhxouSCf8Itkm3h7t9hrdYKv9KTJ9WP0oqv2gSZqTdKogVAFRRAUCAAOlQFvy3nVSyQ/bSnCa4or3ZGqskPsYvGh3F3+yF5ySQCBH5Y/TWavMfjBmyLDNqYkCAOtCe9eIPZOUtuSy5WXKfQg8JB9xXSZKRP2YcqC4/F4JHIDkBVPtXZiXcRevEA/uTH9cET5gUzh9vveFpDbNu4e6VfRQeEk9Dy51Z2d377sVuFQi8MpI7QkTJ5wOEdarhY5A2Jz48GZRpV1urus2MuETktp8zefIeNR9s7FfDuVcGORjQ1ou4eGCYO2RxeWPiZj7Ck668ywzPppzZiXgf2DuVYwi3CSXLBpc6FUjUDppxNCmOxna3Cw0Xgi8lRdAB/vOj/awY4e6F1YqQI8dKCNr2glzs14WgE824sfc/Sl/UViC+jSUVHCRV37M6kxHOpextgtffKnAas51C/58Km7D2aLzuCJC22IH8xECirYeEFmwixBIDN1zEa+3D0oWkrnOCzL4/QTLfBAv7kYfIAMwaZLg6t1nlVpaTKqrxygD2EU7cu1HZq05S4x9BEvA+uI5Ui0e+v8AUKYmvK0EHoZqin9lnAJK9TVi+GAI50t7gHExTQvgVXCaaOI6KT6QPcxQ8fiJg1uvad2RkYqcymJBg6iedQ5JdnPC7CYGsx+I2JvbNvW8RhnZLd8kXANUF3iCVOgDCdeorQ8JtS1dGa1cRx1Vgf8A6rM/jFvEji1hbLq9xGF24vEZYKhZ6mZ9qrNrBSbW1sttz/iT+0XFsX0C3GkK6/Kx6EHgTRyTXzjbulGV10KkMp6EGRW8bs7fXGYdbqwG4Ov5XHEeXMedDqs3cMHRbvWGWjLPHhQZvXNu62WJcSvnBknyiaNKEt8gvaIx4rbYHyLD+1HGH0Cu7OKL2QzNmJ1J86IsNiQ2gPDpWa7Bt3rhNhGKKJDsOIUHQDxNW2zxdw6jNOpJAzDNE867ItGctvRoCvUHGYiTx4VFtbT7scaYLzx1q4aPIjE3ZNQCSDp1mplxaYK61JdFhZ1ANOm5FRLDlTPI1IdrZMkVVl8BQl3VVkd6WHUKSTBPOqra21R2TOAZCgKD+dv8R71HP8ZP+3c/5moe9f8AAt+n/Gq+SG8RItiwy2u0BYXGk3G4qwYjKAORXl5VYXd4b9p85i5mABA/BlMkhZ4kNr6U0f8Aoh5foK9+C5/3W/4LUdEeC8e0MU2e4q9ipBQEd5pWO9rEST7VJ2dg1sWuztk5QSV8AxmKot3/APph/Uas6ukjsLOS6wN8kkEcOfWgjbVuMTe/rJ99aK8Ny8v1oR3k/wCrfyH/ABFZ3qMc1r/JK4ZbbuYVrd4yZzWVfToxBj0M0Qs9UOzfmT/9dP8AkamNV4RUI4RMCYxpBqE9RNo/wbn9DfY1WQZFxB6GuEHpWVV41Pt/s7Jqtu4w+WQfCavMCmZEYiSQNYrDKsMN8o8qYpjjyCsZs2PxQtW3uNwRWY/+IJr53xFwuzOeLsWPmxn9auds/wAC7/SaBqi6G5oQ1CzhF1BHCR5aU2bAkGNRz86qjXDS/t/sU2/stiKvN1ds3cFfRxIt3QMymYZSSA3oQdfOgupOL+Wz/R//AG1XjXh5yErjh5yfQh3ntxMPPSOfnQbtbHtiFuswysNCv5QOHmI1oCT+36Uzc+Zv6f1pvBoy6DXZYWzb7qy7nM0ewzHloKkIj3WAJAXiQsz04/7wrOcL8h8/0FS8Ny8h+tSkVSwsGhf/AB4T5QfWTE9KUlg+PsaA2pNWRIfNYPj7U12BngfagY141xYPBbM8DXWtGgA8q7XMt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advokaty-tula.ru/upload/medialibrary/faa/tmjkxl%20lgeb%20a%20elcyk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08920"/>
            <a:ext cx="4885953" cy="538211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49685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Конфликт интересов, связанный с выполнением иной оплачиваемой работы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служащий, его родственники … выполняют или собираются выполнять оплачиваемую работу на условиях трудового или гражданско-правового договора в организации, в отношении которой служащий осуществляет отдельные функции управления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encrypted-tbn0.gstatic.com/images?q=tbn:ANd9GcQBmnICn4_jmKYGR0TCnhGOw0K1B6SDSUekRd9jw2NOklvsr16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048" y="3354799"/>
            <a:ext cx="4676952" cy="3503201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66738" y="620688"/>
            <a:ext cx="6309518" cy="539911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Служащий, его родственники выполняют оплачиваемую работу в организации, предоставляющей платные услуги другой организации. При этом служащий осуществляет в отношении последней отдельные функции </a:t>
            </a:r>
            <a:r>
              <a:rPr lang="ru-RU" dirty="0" smtClean="0">
                <a:solidFill>
                  <a:srgbClr val="002060"/>
                </a:solidFill>
              </a:rPr>
              <a:t>управления.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upfun.ru/uploads/posts/2009-06/made/pic327-1244995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961" y="1730474"/>
            <a:ext cx="4478039" cy="5127526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66738" y="260648"/>
            <a:ext cx="8001000" cy="453650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служащий на платной основе участвует в выполнении работы,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заказчиком которой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является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государственный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орган, в котором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он замещает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должность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sunhome.ru/UsersGallery/wallpapers/94/1184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504" y="3509628"/>
            <a:ext cx="4464496" cy="33483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476672"/>
            <a:ext cx="8001000" cy="410445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служащий участвует в принятии решения о закупке товаров,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являющихся результатами интеллектуальной деятельности, исключительными правами на которые обладает он сам, его родственники…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764704"/>
            <a:ext cx="8001000" cy="28803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Конфликт интересов,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связанный с владением ценными бумагами, банковскими вкладами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6082" name="Picture 2" descr="http://ianimal.ru/wp-content/uploads/2011/06/skzh-33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852936"/>
            <a:ext cx="5136571" cy="3852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2116088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001000" cy="619268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Конфликт интересов, связанный с получением подарков и услуг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служащий, его родственники получают подарки или иные блага (бесплатные услуги, скидки, ссуды, оплату развлечений, отдыха, транспортных расходов и т.д.)</a:t>
            </a:r>
            <a:endParaRPr lang="ru-RU" sz="1600" dirty="0"/>
          </a:p>
        </p:txBody>
      </p:sp>
      <p:pic>
        <p:nvPicPr>
          <p:cNvPr id="45058" name="Picture 2" descr="http://photo-lol.com/uploads/posts/2010-01/1264584415_animal_you-happy.ru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309" y="1844824"/>
            <a:ext cx="6567459" cy="4012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476672"/>
            <a:ext cx="8001000" cy="554312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служащий получает подарки от своего непосредственного подчиненного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4034" name="Picture 2" descr="http://vseprazdnichki.ru/wp-content/uploads/2013/10/den_shefa_pozdravlenie-300x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32" y="1484784"/>
            <a:ext cx="4421968" cy="4392488"/>
          </a:xfrm>
          <a:prstGeom prst="rect">
            <a:avLst/>
          </a:prstGeom>
          <a:noFill/>
        </p:spPr>
      </p:pic>
      <p:pic>
        <p:nvPicPr>
          <p:cNvPr id="44036" name="Picture 4" descr="https://encrypted-tbn1.gstatic.com/images?q=tbn:ANd9GcRbtX_VAxuTvYs2JhHHRF20L7ca6RocXbR4gY2lUp-2-1jbPJq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558" y="2204864"/>
            <a:ext cx="410598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"подарок, полученный в связи с протокольными мероприятиями, служебными командировками и другими официальными мероприятиями"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подарок, полученный от физических (юридических) лиц, которые осуществляют дарение исходя из должностного положения одаряемого или исполнения им служебных (должностных) обязанностей, за исключением канцелярских принадлежностей, которые предоставлены каждому участнику указанных мероприятий;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Направления </a:t>
            </a:r>
            <a:r>
              <a:rPr lang="ru-RU" sz="2800" dirty="0" err="1" smtClean="0">
                <a:solidFill>
                  <a:srgbClr val="C00000"/>
                </a:solidFill>
              </a:rPr>
              <a:t>антикоррупционной</a:t>
            </a:r>
            <a:r>
              <a:rPr lang="ru-RU" sz="2800" dirty="0" smtClean="0">
                <a:solidFill>
                  <a:srgbClr val="C00000"/>
                </a:solidFill>
              </a:rPr>
              <a:t> деятельности органов МСУ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504056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1) Реализация мер по правовому обеспечению противодействия коррупции: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  наличие в МО утвержденного плана противодействия коррупции на текущий год;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  ход и результаты реализации предусмотренных планом мероприятий, соблюдение сроков реализации;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разработка и принятие муниципальных целевых программ;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разработка и принятие НПА о порядке проведения АКЭ муниципальных НПА и их проектов (количество и виды исследованных актов, результаты анализа);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наличие и количество административных регламентов исполнения муниципальных функций;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наличие и количество муниципальных нормативных правовых актов о системе мониторинга состояния коррупции;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наличие НПА о порядке проведения служебных проверок по фактам коррупционных проявлений со стороны должностных лиц органов местного самоуправления и муниципальных служащих.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"получение подарка в связи с должностным положением или в связи с исполнением служебных (должностных) обязанностей"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получение служащим лично или через посредника подарка в рамках осуществления деятельности, предусмотренной должностным регламентом (должностной инструкцией), а также в связи с исполнением служебных (должностных) обязанностей в случаях, установленных НПА.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Rc2xSHJYOFqhkIoqJ5xTzaPGLq3OMu7qkwr110FO68lqRJ4mk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44210" cy="583264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Конфликт интересов, связанный с имущественными обязательствами и судебными разбирательствами -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служащий участвует в осуществлении отдельных функций управления в отношении организации, </a:t>
            </a: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F4107"/>
                </a:solidFill>
              </a:rPr>
              <a:t>перед которой сам служащий и/или его родственники имеют имущественные обязательств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rgbClr val="0F4107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которая имеет имущественные обязательства перед служащим, его родственниками…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F4107"/>
                </a:solidFill>
              </a:rPr>
              <a:t>участвуют в деле, рассматриваемом в судебном разбирательстве с ФЛ и организациями, в отношении которых служащий осуществляет отдельные функции управления</a:t>
            </a:r>
            <a:endParaRPr lang="ru-RU" sz="2000" dirty="0">
              <a:solidFill>
                <a:srgbClr val="0F4107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msgigant.com/soft/uploads/posts/1191958584_theme_vinniepuhpiatac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8118" y="0"/>
            <a:ext cx="2535882" cy="29969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1916832"/>
            <a:ext cx="8001000" cy="42484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Конфликт интересов,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связанный с взаимодействием с бывшим работодателем и трудоустройством после увольнения со службы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служащий участвует в осуществлении функций управления в отношении организации, владельцем, руководителем или работником которой он являлся до поступления на службу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260648"/>
            <a:ext cx="8001000" cy="5616624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</a:rPr>
              <a:t>ведет переговоры о трудоустройстве после увольнения со службы;</a:t>
            </a: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поступает на работу в частную организацию, регулярно взаимодействующую с органом власти, в котором ранее замещал должность;</a:t>
            </a: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</a:rPr>
              <a:t>создает собственную организацию;</a:t>
            </a: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продвигает определенные проекты с тем, чтобы после увольнения заниматься их реализацией.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umbs.dreamstime.com/thumb_410/12451812944G3p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410758"/>
            <a:ext cx="3865612" cy="365944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547260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Ситуации, связанные с явным нарушением установленных запретов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1. </a:t>
            </a:r>
            <a:r>
              <a:rPr lang="ru-RU" dirty="0" smtClean="0">
                <a:solidFill>
                  <a:srgbClr val="002060"/>
                </a:solidFill>
              </a:rPr>
              <a:t>служащий получает награды, почетные и специальные звания (за исключением научных) от иностранных государств, международных организаций, а также политических партий, других общественных объединений и религиозных объединений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olid.ru/files/330/520/84_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0425" y="3162299"/>
            <a:ext cx="1933575" cy="36957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260648"/>
            <a:ext cx="8001000" cy="547260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2. обнаруживает нарушения законодательства и рекомендует воспользоваться услугами конкретной компании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3. выполняет иную оплачиваемую работу в организациях, финансируемых иностранными государствами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4. использует информацию, полученную в ходе исполнения служебных обязанностей и временно недоступную широкой общественности, для получения конкурентных преимуществ при совершении коммерческих операций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vduminichi.info/wp-content/themes/city-desk/timthumb.php?src=http%3A%2F%2Fvduminichi.info%2Fwp-content%2Fuploads%2F2013%2F08%2Fdoxoxod.jpg&amp;q=90&amp;w=634&amp;zc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37" y="692696"/>
            <a:ext cx="883607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2) Выполнение первоочередных мер по реализации Национального и областного планов противодействия коррупции: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Наличие комиссий (рабочих групп) по ПК;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форма и способы осуществления деятельности указанными комиссиями, частота заседаний комиссий, принимаемые на заседаниях решения (протоколы), контроль их выполнения;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результаты работы с обращениями, информациями граждан, юридических лиц и СМИ по фактам коррупции (количество обращений, результаты их анализа, меры реагирования и пр.);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 проведенные мероприятия (количество и форма) по взаимодействию органов МСУ с правоохранительными, контролирующими органами, ОО, и населением;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наличие комиссий по соблюдению требований к служебному поведению и урегулированию конфликта интересов;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форма и способы осуществления деятельности указанными комиссиями, частота заседаний комиссий, принимаемые на заседаниях решения (протоколы), контроль их выполнения;</a:t>
            </a:r>
          </a:p>
          <a:p>
            <a:pPr marL="0" indent="0"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3) Реализация мер по совершенствованию управления в целях предупреждения коррупции: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52600"/>
            <a:ext cx="8496944" cy="42672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 наличие реестра наиболее коррупционно опасных сфер деятельности ОМВ и наиболее </a:t>
            </a:r>
            <a:r>
              <a:rPr lang="ru-RU" sz="1800" dirty="0" err="1" smtClean="0">
                <a:solidFill>
                  <a:srgbClr val="002060"/>
                </a:solidFill>
              </a:rPr>
              <a:t>коррупциогенных</a:t>
            </a:r>
            <a:r>
              <a:rPr lang="ru-RU" sz="1800" dirty="0" smtClean="0">
                <a:solidFill>
                  <a:srgbClr val="002060"/>
                </a:solidFill>
              </a:rPr>
              <a:t> должностей МС;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 результаты проведения мониторинга состояния коррупции в МО;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 порядок осуществления внутреннего контроля соблюдения МС обязанностей, ограничений и запретов, связанных с муниципальной службой, а также требований к служебному поведению (проведение соответствующих выборочных проверок должностных лиц ОМС и МС);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 наличие «телефона доверия» и электронного почтового адреса для получения информации о фактах коррупции, анализ и обобщение получаемой информации, меры реагирования;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 взаимодействие со СМИ, в том числе информирование населения о реализации в МО </a:t>
            </a:r>
            <a:r>
              <a:rPr lang="ru-RU" sz="1800" dirty="0" err="1" smtClean="0">
                <a:solidFill>
                  <a:srgbClr val="002060"/>
                </a:solidFill>
              </a:rPr>
              <a:t>антикоррупционной</a:t>
            </a:r>
            <a:r>
              <a:rPr lang="ru-RU" sz="1800" dirty="0" smtClean="0">
                <a:solidFill>
                  <a:srgbClr val="002060"/>
                </a:solidFill>
              </a:rPr>
              <a:t> политики, освещение результатов. 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371600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Федеральный закон от 25.12.2008 N 273-ФЗ "О противодействии коррупции"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midgard-info.ru/wp-content/uploads/2013/12/%D0%BA%D0%BE%D1%80%D1%80%D1%83%D0%BF%D1%86%D0%B8%D1%8F-%D0%BA%D0%B0%D1%80%D0%B8%D0%BA%D0%B0%D1%82%D1%83%D1%80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628800"/>
            <a:ext cx="5229200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ics.livejournal.com/anticor_21/pic/00079r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524125" cy="25241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60392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Коррупция: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700736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лицами;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совершение названных деяний от имени или в интересах юридического лица.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bc.co.uk/worldservice/assets/images/2009/12/09/091209185724_transp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879617"/>
            <a:ext cx="4067944" cy="305995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Противодействие коррупции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556792"/>
            <a:ext cx="8001000" cy="460851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деятельность органов власти в Российской Федерации, институтов гражданского общества, организаций и физических лиц в пределах их полномочий:</a:t>
            </a:r>
          </a:p>
          <a:p>
            <a:pPr marL="10800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по предупреждению коррупции, в том числе по выявлению и последующему устранению причин коррупции (профилактика коррупции);</a:t>
            </a:r>
          </a:p>
          <a:p>
            <a:pPr marL="10800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по выявлению, предупреждению, пресечению, раскрытию и расследованию коррупционных </a:t>
            </a:r>
          </a:p>
          <a:p>
            <a:pPr marL="10800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правонарушений (борьба с коррупцией);</a:t>
            </a:r>
          </a:p>
          <a:p>
            <a:pPr marL="10800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по минимизации и (или) </a:t>
            </a:r>
          </a:p>
          <a:p>
            <a:pPr marL="10800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ликвидации последствий </a:t>
            </a:r>
          </a:p>
          <a:p>
            <a:pPr marL="10800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коррупционных правонарушений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1-Понятие и сущность автономии</Template>
  <TotalTime>572</TotalTime>
  <Words>1312</Words>
  <Application>Microsoft Office PowerPoint</Application>
  <PresentationFormat>Экран (4:3)</PresentationFormat>
  <Paragraphs>162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Профиль</vt:lpstr>
      <vt:lpstr>Крупными системными методами противодействия коррупции являются:</vt:lpstr>
      <vt:lpstr>Мероприятия по привлечению служащих к противодействию коррупции</vt:lpstr>
      <vt:lpstr>Направления антикоррупционной деятельности органов МСУ</vt:lpstr>
      <vt:lpstr>2) Выполнение первоочередных мер по реализации Национального и областного планов противодействия коррупции: </vt:lpstr>
      <vt:lpstr>3) Реализация мер по совершенствованию управления в целях предупреждения коррупции:</vt:lpstr>
      <vt:lpstr>Слайд 6</vt:lpstr>
      <vt:lpstr>Федеральный закон от 25.12.2008 N 273-ФЗ "О противодействии коррупции" </vt:lpstr>
      <vt:lpstr>Коррупция:</vt:lpstr>
      <vt:lpstr>Противодействие коррупции</vt:lpstr>
      <vt:lpstr>Профилактика коррупции осуществляется путем применения следующих основных мер: </vt:lpstr>
      <vt:lpstr>Слайд 11</vt:lpstr>
      <vt:lpstr>Слайд 12</vt:lpstr>
      <vt:lpstr>Слайд 13</vt:lpstr>
      <vt:lpstr>Слайд 14</vt:lpstr>
      <vt:lpstr>Слайд 15</vt:lpstr>
      <vt:lpstr>Конфликт интересов</vt:lpstr>
      <vt:lpstr>Слайд 17</vt:lpstr>
      <vt:lpstr>Применение мер по предотвращению конфликта интересов</vt:lpstr>
      <vt:lpstr>Слайд 19</vt:lpstr>
      <vt:lpstr>Типовые ситуации конфликта интересов </vt:lpstr>
      <vt:lpstr>Как правило, нет конфликта интересов,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"подарок, полученный в связи с протокольными мероприятиями, служебными командировками и другими официальными мероприятиями"</vt:lpstr>
      <vt:lpstr>"получение подарка в связи с должностным положением или в связи с исполнением служебных (должностных) обязанностей"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закон от 25.12.2008 N 273-ФЗ "О противодействии коррупции" </dc:title>
  <cp:lastModifiedBy>Valued Acer Customer</cp:lastModifiedBy>
  <cp:revision>56</cp:revision>
  <dcterms:modified xsi:type="dcterms:W3CDTF">2014-04-17T15:44:33Z</dcterms:modified>
</cp:coreProperties>
</file>