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8"/>
  </p:notesMasterIdLst>
  <p:handoutMasterIdLst>
    <p:handoutMasterId r:id="rId29"/>
  </p:handoutMasterIdLst>
  <p:sldIdLst>
    <p:sldId id="314" r:id="rId2"/>
    <p:sldId id="362" r:id="rId3"/>
    <p:sldId id="315" r:id="rId4"/>
    <p:sldId id="340" r:id="rId5"/>
    <p:sldId id="321" r:id="rId6"/>
    <p:sldId id="341" r:id="rId7"/>
    <p:sldId id="342" r:id="rId8"/>
    <p:sldId id="360" r:id="rId9"/>
    <p:sldId id="344" r:id="rId10"/>
    <p:sldId id="345" r:id="rId11"/>
    <p:sldId id="346" r:id="rId12"/>
    <p:sldId id="347" r:id="rId13"/>
    <p:sldId id="348" r:id="rId14"/>
    <p:sldId id="349" r:id="rId15"/>
    <p:sldId id="350" r:id="rId16"/>
    <p:sldId id="361" r:id="rId17"/>
    <p:sldId id="351" r:id="rId18"/>
    <p:sldId id="352" r:id="rId19"/>
    <p:sldId id="353" r:id="rId20"/>
    <p:sldId id="354" r:id="rId21"/>
    <p:sldId id="355" r:id="rId22"/>
    <p:sldId id="356" r:id="rId23"/>
    <p:sldId id="357" r:id="rId24"/>
    <p:sldId id="359" r:id="rId25"/>
    <p:sldId id="339" r:id="rId26"/>
    <p:sldId id="363" r:id="rId27"/>
  </p:sldIdLst>
  <p:sldSz cx="9144000" cy="6858000" type="screen4x3"/>
  <p:notesSz cx="6858000" cy="9144000"/>
  <p:defaultTextStyle>
    <a:defPPr>
      <a:defRPr lang="ru-RU"/>
    </a:defPPr>
    <a:lvl1pPr algn="l" rtl="0" eaLnBrk="0" fontAlgn="base" hangingPunct="0">
      <a:spcBef>
        <a:spcPct val="0"/>
      </a:spcBef>
      <a:spcAft>
        <a:spcPct val="0"/>
      </a:spcAft>
      <a:defRPr kumimoj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CC00"/>
    <a:srgbClr val="FF6600"/>
    <a:srgbClr val="00FF00"/>
    <a:srgbClr val="006600"/>
    <a:srgbClr val="FFFF00"/>
    <a:srgbClr val="FF3300"/>
    <a:srgbClr val="FFCC00"/>
    <a:srgbClr val="FFABB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2562" autoAdjust="0"/>
    <p:restoredTop sz="94660"/>
  </p:normalViewPr>
  <p:slideViewPr>
    <p:cSldViewPr>
      <p:cViewPr varScale="1">
        <p:scale>
          <a:sx n="116" d="100"/>
          <a:sy n="116" d="100"/>
        </p:scale>
        <p:origin x="-1644" y="-114"/>
      </p:cViewPr>
      <p:guideLst>
        <p:guide orient="horz" pos="2160"/>
        <p:guide pos="2880"/>
      </p:guideLst>
    </p:cSldViewPr>
  </p:slideViewPr>
  <p:notesTextViewPr>
    <p:cViewPr>
      <p:scale>
        <a:sx n="100" d="100"/>
        <a:sy n="100" d="100"/>
      </p:scale>
      <p:origin x="0" y="0"/>
    </p:cViewPr>
  </p:notesTextViewPr>
  <p:sorterViewPr>
    <p:cViewPr>
      <p:scale>
        <a:sx n="50" d="100"/>
        <a:sy n="50" d="100"/>
      </p:scale>
      <p:origin x="0" y="3942"/>
    </p:cViewPr>
  </p:sorterViewPr>
  <p:notesViewPr>
    <p:cSldViewPr>
      <p:cViewPr varScale="1">
        <p:scale>
          <a:sx n="54" d="100"/>
          <a:sy n="54" d="100"/>
        </p:scale>
        <p:origin x="-190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FA90B0FE-C88D-4573-B770-80D6C49EA52F}" type="datetimeFigureOut">
              <a:rPr lang="ru-RU"/>
              <a:pPr>
                <a:defRPr/>
              </a:pPr>
              <a:t>26.01.2018</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46BFD8F9-65D4-4376-ADD7-B69042E85E6B}" type="slidenum">
              <a:rPr lang="ru-RU"/>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0C695CC4-58F6-462A-AF43-188E2CD35435}" type="datetimeFigureOut">
              <a:rPr lang="ru-RU"/>
              <a:pPr>
                <a:defRPr/>
              </a:pPr>
              <a:t>26.01.2018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7EF726D-5BD6-4A42-9B01-C3D9E2F1EE44}" type="slidenum">
              <a:rPr lang="ru-RU"/>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bwMode="auto">
          <a:noFill/>
          <a:ln>
            <a:solidFill>
              <a:srgbClr val="000000"/>
            </a:solidFill>
            <a:miter lim="800000"/>
            <a:headEnd/>
            <a:tailEnd/>
          </a:ln>
        </p:spPr>
      </p:sp>
      <p:sp>
        <p:nvSpPr>
          <p:cNvPr id="717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172" name="Номер слайда 3"/>
          <p:cNvSpPr>
            <a:spLocks noGrp="1"/>
          </p:cNvSpPr>
          <p:nvPr>
            <p:ph type="sldNum" sz="quarter" idx="5"/>
          </p:nvPr>
        </p:nvSpPr>
        <p:spPr bwMode="auto">
          <a:noFill/>
          <a:ln>
            <a:miter lim="800000"/>
            <a:headEnd/>
            <a:tailEnd/>
          </a:ln>
        </p:spPr>
        <p:txBody>
          <a:bodyPr/>
          <a:lstStyle/>
          <a:p>
            <a:fld id="{DB2B426C-D49B-4E84-BC3A-ECA3557A465F}" type="slidenum">
              <a:rPr lang="ru-RU"/>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2"/>
          <p:cNvSpPr>
            <a:spLocks noChangeArrowheads="1"/>
          </p:cNvSpPr>
          <p:nvPr/>
        </p:nvSpPr>
        <p:spPr bwMode="auto">
          <a:xfrm>
            <a:off x="1568450" y="4454525"/>
            <a:ext cx="7573963" cy="952500"/>
          </a:xfrm>
          <a:prstGeom prst="rect">
            <a:avLst/>
          </a:prstGeom>
          <a:solidFill>
            <a:schemeClr val="folHlink">
              <a:alpha val="50195"/>
            </a:schemeClr>
          </a:solidFill>
          <a:ln w="9525">
            <a:noFill/>
            <a:miter lim="800000"/>
            <a:headEnd/>
            <a:tailEnd/>
          </a:ln>
        </p:spPr>
        <p:txBody>
          <a:bodyPr/>
          <a:lstStyle/>
          <a:p>
            <a:pPr eaLnBrk="1" hangingPunct="1"/>
            <a:endParaRPr lang="ru-RU" sz="2400"/>
          </a:p>
        </p:txBody>
      </p:sp>
      <p:sp>
        <p:nvSpPr>
          <p:cNvPr id="5" name="Rectangle 3"/>
          <p:cNvSpPr>
            <a:spLocks noChangeArrowheads="1"/>
          </p:cNvSpPr>
          <p:nvPr/>
        </p:nvSpPr>
        <p:spPr bwMode="auto">
          <a:xfrm>
            <a:off x="0" y="6415088"/>
            <a:ext cx="9142413" cy="441325"/>
          </a:xfrm>
          <a:prstGeom prst="rect">
            <a:avLst/>
          </a:prstGeom>
          <a:gradFill rotWithShape="0">
            <a:gsLst>
              <a:gs pos="0">
                <a:schemeClr val="folHlink"/>
              </a:gs>
              <a:gs pos="100000">
                <a:schemeClr val="bg1"/>
              </a:gs>
            </a:gsLst>
            <a:lin ang="0" scaled="1"/>
          </a:gradFill>
          <a:ln w="9525">
            <a:noFill/>
            <a:miter lim="800000"/>
            <a:headEnd/>
            <a:tailEnd/>
          </a:ln>
        </p:spPr>
        <p:txBody>
          <a:bodyPr/>
          <a:lstStyle/>
          <a:p>
            <a:pPr eaLnBrk="1" hangingPunct="1"/>
            <a:endParaRPr lang="ru-RU" sz="2400"/>
          </a:p>
        </p:txBody>
      </p:sp>
      <p:sp>
        <p:nvSpPr>
          <p:cNvPr id="6" name="Freeform 4"/>
          <p:cNvSpPr>
            <a:spLocks/>
          </p:cNvSpPr>
          <p:nvPr/>
        </p:nvSpPr>
        <p:spPr bwMode="auto">
          <a:xfrm>
            <a:off x="7573963" y="5902325"/>
            <a:ext cx="1570037" cy="955675"/>
          </a:xfrm>
          <a:custGeom>
            <a:avLst/>
            <a:gdLst>
              <a:gd name="T0" fmla="*/ 243 w 989"/>
              <a:gd name="T1" fmla="*/ 0 h 602"/>
              <a:gd name="T2" fmla="*/ 988 w 989"/>
              <a:gd name="T3" fmla="*/ 346 h 602"/>
              <a:gd name="T4" fmla="*/ 953 w 989"/>
              <a:gd name="T5" fmla="*/ 600 h 602"/>
              <a:gd name="T6" fmla="*/ 0 w 989"/>
              <a:gd name="T7" fmla="*/ 601 h 602"/>
              <a:gd name="T8" fmla="*/ 243 w 989"/>
              <a:gd name="T9" fmla="*/ 0 h 6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9" h="602">
                <a:moveTo>
                  <a:pt x="243" y="0"/>
                </a:moveTo>
                <a:lnTo>
                  <a:pt x="988" y="346"/>
                </a:lnTo>
                <a:lnTo>
                  <a:pt x="953" y="600"/>
                </a:lnTo>
                <a:lnTo>
                  <a:pt x="0" y="601"/>
                </a:lnTo>
                <a:lnTo>
                  <a:pt x="243" y="0"/>
                </a:lnTo>
              </a:path>
            </a:pathLst>
          </a:custGeom>
          <a:solidFill>
            <a:schemeClr val="bg2">
              <a:alpha val="50195"/>
            </a:schemeClr>
          </a:solidFill>
          <a:ln w="9525">
            <a:noFill/>
            <a:round/>
            <a:headEnd type="none" w="sm" len="sm"/>
            <a:tailEnd type="none" w="sm" len="sm"/>
          </a:ln>
        </p:spPr>
        <p:txBody>
          <a:bodyPr/>
          <a:lstStyle/>
          <a:p>
            <a:endParaRPr lang="ru-RU"/>
          </a:p>
        </p:txBody>
      </p:sp>
      <p:sp>
        <p:nvSpPr>
          <p:cNvPr id="7" name="Freeform 5"/>
          <p:cNvSpPr>
            <a:spLocks/>
          </p:cNvSpPr>
          <p:nvPr/>
        </p:nvSpPr>
        <p:spPr bwMode="auto">
          <a:xfrm>
            <a:off x="7575550" y="6176963"/>
            <a:ext cx="1568450" cy="681037"/>
          </a:xfrm>
          <a:custGeom>
            <a:avLst/>
            <a:gdLst>
              <a:gd name="T0" fmla="*/ 0 w 988"/>
              <a:gd name="T1" fmla="*/ 428 h 429"/>
              <a:gd name="T2" fmla="*/ 427 w 988"/>
              <a:gd name="T3" fmla="*/ 0 h 429"/>
              <a:gd name="T4" fmla="*/ 987 w 988"/>
              <a:gd name="T5" fmla="*/ 219 h 429"/>
              <a:gd name="T6" fmla="*/ 987 w 988"/>
              <a:gd name="T7" fmla="*/ 428 h 429"/>
              <a:gd name="T8" fmla="*/ 0 w 988"/>
              <a:gd name="T9" fmla="*/ 428 h 4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8" h="429">
                <a:moveTo>
                  <a:pt x="0" y="428"/>
                </a:moveTo>
                <a:lnTo>
                  <a:pt x="427" y="0"/>
                </a:lnTo>
                <a:lnTo>
                  <a:pt x="987" y="219"/>
                </a:lnTo>
                <a:lnTo>
                  <a:pt x="987" y="428"/>
                </a:lnTo>
                <a:lnTo>
                  <a:pt x="0" y="428"/>
                </a:lnTo>
              </a:path>
            </a:pathLst>
          </a:custGeom>
          <a:solidFill>
            <a:schemeClr val="folHlink"/>
          </a:solidFill>
          <a:ln w="9525">
            <a:noFill/>
            <a:round/>
            <a:headEnd type="none" w="sm" len="sm"/>
            <a:tailEnd type="none" w="sm" len="sm"/>
          </a:ln>
        </p:spPr>
        <p:txBody>
          <a:bodyPr/>
          <a:lstStyle/>
          <a:p>
            <a:endParaRPr lang="ru-RU"/>
          </a:p>
        </p:txBody>
      </p:sp>
      <p:sp>
        <p:nvSpPr>
          <p:cNvPr id="8" name="Rectangle 6"/>
          <p:cNvSpPr>
            <a:spLocks noChangeArrowheads="1"/>
          </p:cNvSpPr>
          <p:nvPr/>
        </p:nvSpPr>
        <p:spPr bwMode="auto">
          <a:xfrm>
            <a:off x="0" y="0"/>
            <a:ext cx="9142413" cy="1295400"/>
          </a:xfrm>
          <a:prstGeom prst="rect">
            <a:avLst/>
          </a:prstGeom>
          <a:gradFill rotWithShape="0">
            <a:gsLst>
              <a:gs pos="0">
                <a:schemeClr val="folHlink"/>
              </a:gs>
              <a:gs pos="100000">
                <a:schemeClr val="bg1"/>
              </a:gs>
            </a:gsLst>
            <a:lin ang="0" scaled="1"/>
          </a:gradFill>
          <a:ln w="9525">
            <a:noFill/>
            <a:miter lim="800000"/>
            <a:headEnd/>
            <a:tailEnd/>
          </a:ln>
        </p:spPr>
        <p:txBody>
          <a:bodyPr/>
          <a:lstStyle/>
          <a:p>
            <a:pPr eaLnBrk="1" hangingPunct="1"/>
            <a:endParaRPr lang="ru-RU" sz="2400"/>
          </a:p>
        </p:txBody>
      </p:sp>
      <p:sp>
        <p:nvSpPr>
          <p:cNvPr id="9" name="Freeform 7"/>
          <p:cNvSpPr>
            <a:spLocks/>
          </p:cNvSpPr>
          <p:nvPr/>
        </p:nvSpPr>
        <p:spPr bwMode="auto">
          <a:xfrm>
            <a:off x="0" y="0"/>
            <a:ext cx="2211388" cy="6858000"/>
          </a:xfrm>
          <a:custGeom>
            <a:avLst/>
            <a:gdLst>
              <a:gd name="T0" fmla="*/ 0 w 1393"/>
              <a:gd name="T1" fmla="*/ 0 h 4320"/>
              <a:gd name="T2" fmla="*/ 1392 w 1393"/>
              <a:gd name="T3" fmla="*/ 240 h 4320"/>
              <a:gd name="T4" fmla="*/ 288 w 1393"/>
              <a:gd name="T5" fmla="*/ 4319 h 4320"/>
              <a:gd name="T6" fmla="*/ 0 w 1393"/>
              <a:gd name="T7" fmla="*/ 4319 h 4320"/>
              <a:gd name="T8" fmla="*/ 0 w 1393"/>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3" h="4320">
                <a:moveTo>
                  <a:pt x="0" y="0"/>
                </a:moveTo>
                <a:lnTo>
                  <a:pt x="1392" y="240"/>
                </a:lnTo>
                <a:lnTo>
                  <a:pt x="288" y="4319"/>
                </a:lnTo>
                <a:lnTo>
                  <a:pt x="0" y="4319"/>
                </a:lnTo>
                <a:lnTo>
                  <a:pt x="0" y="0"/>
                </a:lnTo>
              </a:path>
            </a:pathLst>
          </a:custGeom>
          <a:solidFill>
            <a:schemeClr val="bg2">
              <a:alpha val="49019"/>
            </a:schemeClr>
          </a:solidFill>
          <a:ln w="9525">
            <a:noFill/>
            <a:round/>
            <a:headEnd type="none" w="sm" len="sm"/>
            <a:tailEnd type="none" w="sm" len="sm"/>
          </a:ln>
        </p:spPr>
        <p:txBody>
          <a:bodyPr/>
          <a:lstStyle/>
          <a:p>
            <a:endParaRPr lang="ru-RU"/>
          </a:p>
        </p:txBody>
      </p:sp>
      <p:sp>
        <p:nvSpPr>
          <p:cNvPr id="10" name="Freeform 9"/>
          <p:cNvSpPr>
            <a:spLocks/>
          </p:cNvSpPr>
          <p:nvPr/>
        </p:nvSpPr>
        <p:spPr bwMode="auto">
          <a:xfrm>
            <a:off x="3175" y="-15875"/>
            <a:ext cx="1522413" cy="6873875"/>
          </a:xfrm>
          <a:custGeom>
            <a:avLst/>
            <a:gdLst>
              <a:gd name="T0" fmla="*/ 0 w 959"/>
              <a:gd name="T1" fmla="*/ 0 h 4330"/>
              <a:gd name="T2" fmla="*/ 958 w 959"/>
              <a:gd name="T3" fmla="*/ 346 h 4330"/>
              <a:gd name="T4" fmla="*/ 286 w 959"/>
              <a:gd name="T5" fmla="*/ 4329 h 4330"/>
              <a:gd name="T6" fmla="*/ 0 w 959"/>
              <a:gd name="T7" fmla="*/ 4329 h 4330"/>
              <a:gd name="T8" fmla="*/ 0 w 959"/>
              <a:gd name="T9" fmla="*/ 0 h 43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9" h="4330">
                <a:moveTo>
                  <a:pt x="0" y="0"/>
                </a:moveTo>
                <a:lnTo>
                  <a:pt x="958" y="346"/>
                </a:lnTo>
                <a:lnTo>
                  <a:pt x="286" y="4329"/>
                </a:lnTo>
                <a:lnTo>
                  <a:pt x="0" y="4329"/>
                </a:lnTo>
                <a:lnTo>
                  <a:pt x="0" y="0"/>
                </a:lnTo>
              </a:path>
            </a:pathLst>
          </a:custGeom>
          <a:solidFill>
            <a:schemeClr val="folHlink"/>
          </a:solidFill>
          <a:ln w="9525">
            <a:noFill/>
            <a:round/>
            <a:headEnd type="none" w="sm" len="sm"/>
            <a:tailEnd type="none" w="sm" len="sm"/>
          </a:ln>
        </p:spPr>
        <p:txBody>
          <a:bodyPr/>
          <a:lstStyle/>
          <a:p>
            <a:endParaRPr lang="ru-RU"/>
          </a:p>
        </p:txBody>
      </p:sp>
      <p:pic>
        <p:nvPicPr>
          <p:cNvPr id="11" name="Picture 14" descr="anlighta"/>
          <p:cNvPicPr>
            <a:picLocks noChangeAspect="1" noChangeArrowheads="1" noCrop="1"/>
          </p:cNvPicPr>
          <p:nvPr userDrawn="1"/>
        </p:nvPicPr>
        <p:blipFill>
          <a:blip r:embed="rId2"/>
          <a:srcRect/>
          <a:stretch>
            <a:fillRect/>
          </a:stretch>
        </p:blipFill>
        <p:spPr bwMode="auto">
          <a:xfrm>
            <a:off x="179388" y="0"/>
            <a:ext cx="973137" cy="2160588"/>
          </a:xfrm>
          <a:prstGeom prst="rect">
            <a:avLst/>
          </a:prstGeom>
          <a:noFill/>
          <a:ln w="9525">
            <a:noFill/>
            <a:miter lim="800000"/>
            <a:headEnd/>
            <a:tailEnd/>
          </a:ln>
        </p:spPr>
      </p:pic>
      <p:sp>
        <p:nvSpPr>
          <p:cNvPr id="39944" name="Rectangle 8"/>
          <p:cNvSpPr>
            <a:spLocks noGrp="1" noChangeArrowheads="1"/>
          </p:cNvSpPr>
          <p:nvPr>
            <p:ph type="ctrTitle" sz="quarter"/>
          </p:nvPr>
        </p:nvSpPr>
        <p:spPr/>
        <p:txBody>
          <a:bodyPr/>
          <a:lstStyle>
            <a:lvl1pPr>
              <a:defRPr/>
            </a:lvl1pPr>
          </a:lstStyle>
          <a:p>
            <a:r>
              <a:rPr lang="ru-RU" smtClean="0"/>
              <a:t>Образец заголовка</a:t>
            </a:r>
            <a:endParaRPr lang="ru-RU"/>
          </a:p>
        </p:txBody>
      </p:sp>
      <p:sp>
        <p:nvSpPr>
          <p:cNvPr id="39949" name="Rectangle 13"/>
          <p:cNvSpPr>
            <a:spLocks noGrp="1" noChangeArrowheads="1"/>
          </p:cNvSpPr>
          <p:nvPr>
            <p:ph type="subTitle" sz="quarter" idx="1"/>
          </p:nvPr>
        </p:nvSpPr>
        <p:spPr>
          <a:xfrm>
            <a:off x="1600200" y="4495800"/>
            <a:ext cx="6781800" cy="914400"/>
          </a:xfrm>
          <a:ln w="12700" cap="sq">
            <a:headEnd type="none" w="sm" len="sm"/>
            <a:tailEnd type="none" w="sm" len="sm"/>
          </a:ln>
        </p:spPr>
        <p:txBody>
          <a:bodyPr lIns="91440" tIns="45720" rIns="91440" bIns="45720" anchor="ctr"/>
          <a:lstStyle>
            <a:lvl1pPr marL="0" indent="0">
              <a:buFont typeface="Wingdings" pitchFamily="2" charset="2"/>
              <a:buNone/>
              <a:defRPr sz="2800"/>
            </a:lvl1pPr>
          </a:lstStyle>
          <a:p>
            <a:r>
              <a:rPr lang="ru-RU" smtClean="0"/>
              <a:t>Образец подзаголовка</a:t>
            </a:r>
            <a:endParaRPr lang="ru-RU"/>
          </a:p>
        </p:txBody>
      </p:sp>
      <p:sp>
        <p:nvSpPr>
          <p:cNvPr id="12" name="Rectangle 10"/>
          <p:cNvSpPr>
            <a:spLocks noGrp="1" noChangeArrowheads="1"/>
          </p:cNvSpPr>
          <p:nvPr>
            <p:ph type="sldNum" sz="quarter" idx="10"/>
          </p:nvPr>
        </p:nvSpPr>
        <p:spPr>
          <a:xfrm>
            <a:off x="7772400" y="6415088"/>
            <a:ext cx="1371600" cy="423862"/>
          </a:xfrm>
        </p:spPr>
        <p:txBody>
          <a:bodyPr/>
          <a:lstStyle>
            <a:lvl1pPr>
              <a:defRPr/>
            </a:lvl1pPr>
          </a:lstStyle>
          <a:p>
            <a:fld id="{99233DE6-4F2E-4BD3-84FE-E4EC195BED8A}" type="slidenum">
              <a:rPr lang="ru-RU"/>
              <a:pPr/>
              <a:t>‹#›</a:t>
            </a:fld>
            <a:endParaRPr lang="ru-RU"/>
          </a:p>
        </p:txBody>
      </p:sp>
      <p:sp>
        <p:nvSpPr>
          <p:cNvPr id="13" name="Rectangle 11"/>
          <p:cNvSpPr>
            <a:spLocks noGrp="1" noChangeArrowheads="1"/>
          </p:cNvSpPr>
          <p:nvPr>
            <p:ph type="ftr" sz="quarter" idx="11"/>
          </p:nvPr>
        </p:nvSpPr>
        <p:spPr/>
        <p:txBody>
          <a:bodyPr/>
          <a:lstStyle>
            <a:lvl1pPr>
              <a:defRPr/>
            </a:lvl1pPr>
          </a:lstStyle>
          <a:p>
            <a:pPr>
              <a:defRPr/>
            </a:pPr>
            <a:endParaRPr lang="ru-RU"/>
          </a:p>
        </p:txBody>
      </p:sp>
      <p:sp>
        <p:nvSpPr>
          <p:cNvPr id="14" name="Rectangle 12"/>
          <p:cNvSpPr>
            <a:spLocks noGrp="1" noChangeArrowheads="1"/>
          </p:cNvSpPr>
          <p:nvPr>
            <p:ph type="dt" sz="quarter" idx="12"/>
          </p:nvPr>
        </p:nvSpPr>
        <p:spPr/>
        <p:txBody>
          <a:bodyPr/>
          <a:lstStyle>
            <a:lvl1pPr>
              <a:defRPr/>
            </a:lvl1pPr>
          </a:lstStyle>
          <a:p>
            <a:pPr>
              <a:defRPr/>
            </a:pPr>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12"/>
          <p:cNvSpPr>
            <a:spLocks noGrp="1" noChangeArrowheads="1"/>
          </p:cNvSpPr>
          <p:nvPr>
            <p:ph type="sldNum" sz="quarter" idx="12"/>
          </p:nvPr>
        </p:nvSpPr>
        <p:spPr>
          <a:ln/>
        </p:spPr>
        <p:txBody>
          <a:bodyPr/>
          <a:lstStyle>
            <a:lvl1pPr>
              <a:defRPr/>
            </a:lvl1pPr>
          </a:lstStyle>
          <a:p>
            <a:fld id="{1C6CC4D0-EF56-4B59-AE9B-326270784E7B}" type="slidenum">
              <a:rPr lang="ru-RU"/>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62800" y="0"/>
            <a:ext cx="1822450" cy="60785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692275" y="0"/>
            <a:ext cx="5318125" cy="60785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12"/>
          <p:cNvSpPr>
            <a:spLocks noGrp="1" noChangeArrowheads="1"/>
          </p:cNvSpPr>
          <p:nvPr>
            <p:ph type="sldNum" sz="quarter" idx="12"/>
          </p:nvPr>
        </p:nvSpPr>
        <p:spPr>
          <a:ln/>
        </p:spPr>
        <p:txBody>
          <a:bodyPr/>
          <a:lstStyle>
            <a:lvl1pPr>
              <a:defRPr/>
            </a:lvl1pPr>
          </a:lstStyle>
          <a:p>
            <a:fld id="{B10BAAC4-CA16-4DB2-8E90-1BB3989DF321}" type="slidenum">
              <a:rPr lang="ru-RU"/>
              <a:pPr/>
              <a:t>‹#›</a:t>
            </a:fld>
            <a:endParaRPr lang="ru-RU"/>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17725" y="0"/>
            <a:ext cx="6867525" cy="106521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1692275" y="1927225"/>
            <a:ext cx="7292975" cy="4151313"/>
          </a:xfrm>
        </p:spPr>
        <p:txBody>
          <a:bodyPr/>
          <a:lstStyle/>
          <a:p>
            <a:pPr lvl="0"/>
            <a:r>
              <a:rPr lang="ru-RU" noProof="0" smtClean="0"/>
              <a:t>Вставка таблицы</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12"/>
          <p:cNvSpPr>
            <a:spLocks noGrp="1" noChangeArrowheads="1"/>
          </p:cNvSpPr>
          <p:nvPr>
            <p:ph type="sldNum" sz="quarter" idx="12"/>
          </p:nvPr>
        </p:nvSpPr>
        <p:spPr>
          <a:ln/>
        </p:spPr>
        <p:txBody>
          <a:bodyPr/>
          <a:lstStyle>
            <a:lvl1pPr>
              <a:defRPr/>
            </a:lvl1pPr>
          </a:lstStyle>
          <a:p>
            <a:fld id="{BC18A268-C1D1-421E-8BA6-576DFB873F31}" type="slidenum">
              <a:rPr lang="ru-RU"/>
              <a:pPr/>
              <a:t>‹#›</a:t>
            </a:fld>
            <a:endParaRPr lang="ru-RU"/>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12"/>
          <p:cNvSpPr>
            <a:spLocks noGrp="1" noChangeArrowheads="1"/>
          </p:cNvSpPr>
          <p:nvPr>
            <p:ph type="sldNum" sz="quarter" idx="12"/>
          </p:nvPr>
        </p:nvSpPr>
        <p:spPr>
          <a:ln/>
        </p:spPr>
        <p:txBody>
          <a:bodyPr/>
          <a:lstStyle>
            <a:lvl1pPr>
              <a:defRPr/>
            </a:lvl1pPr>
          </a:lstStyle>
          <a:p>
            <a:fld id="{872A5794-ABE1-4D99-8F6D-92E04C10FB07}" type="slidenum">
              <a:rPr lang="ru-RU"/>
              <a:pPr/>
              <a:t>‹#›</a:t>
            </a:fld>
            <a:endParaRPr lang="ru-RU"/>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03188"/>
            <a:ext cx="8243887" cy="131445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456113"/>
          </a:xfrm>
        </p:spPr>
        <p:txBody>
          <a:bodyPr>
            <a:normAutofit/>
          </a:bodyPr>
          <a:lstStyle/>
          <a:p>
            <a:pPr lvl="0"/>
            <a:endParaRPr lang="ru-RU" noProof="0"/>
          </a:p>
        </p:txBody>
      </p:sp>
      <p:sp>
        <p:nvSpPr>
          <p:cNvPr id="4" name="Дата 3"/>
          <p:cNvSpPr>
            <a:spLocks noGrp="1"/>
          </p:cNvSpPr>
          <p:nvPr>
            <p:ph type="dt" sz="half" idx="10"/>
          </p:nvPr>
        </p:nvSpPr>
        <p:spPr>
          <a:xfrm>
            <a:off x="457200" y="6243638"/>
            <a:ext cx="2133600" cy="457200"/>
          </a:xfrm>
        </p:spPr>
        <p:txBody>
          <a:bodyPr/>
          <a:lstStyle>
            <a:lvl1pPr>
              <a:defRPr/>
            </a:lvl1pPr>
          </a:lstStyle>
          <a:p>
            <a:pPr>
              <a:defRPr/>
            </a:pPr>
            <a:endParaRPr lang="ru-RU"/>
          </a:p>
        </p:txBody>
      </p:sp>
      <p:sp>
        <p:nvSpPr>
          <p:cNvPr id="5" name="Нижний колонтитул 4"/>
          <p:cNvSpPr>
            <a:spLocks noGrp="1"/>
          </p:cNvSpPr>
          <p:nvPr>
            <p:ph type="ftr" sz="quarter" idx="11"/>
          </p:nvPr>
        </p:nvSpPr>
        <p:spPr>
          <a:xfrm>
            <a:off x="3124200" y="6248400"/>
            <a:ext cx="2895600" cy="457200"/>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3638"/>
            <a:ext cx="2133600" cy="457200"/>
          </a:xfrm>
        </p:spPr>
        <p:txBody>
          <a:bodyPr/>
          <a:lstStyle>
            <a:lvl1pPr>
              <a:defRPr/>
            </a:lvl1pPr>
          </a:lstStyle>
          <a:p>
            <a:fld id="{530E71B5-F436-4D41-9643-2D3D72DACBF2}"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12"/>
          <p:cNvSpPr>
            <a:spLocks noGrp="1" noChangeArrowheads="1"/>
          </p:cNvSpPr>
          <p:nvPr>
            <p:ph type="sldNum" sz="quarter" idx="12"/>
          </p:nvPr>
        </p:nvSpPr>
        <p:spPr>
          <a:ln/>
        </p:spPr>
        <p:txBody>
          <a:bodyPr/>
          <a:lstStyle>
            <a:lvl1pPr>
              <a:defRPr/>
            </a:lvl1pPr>
          </a:lstStyle>
          <a:p>
            <a:fld id="{4F0C3A6D-3B93-451F-860C-B5E6095BC5CA}" type="slidenum">
              <a:rPr lang="ru-RU"/>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7"/>
          <p:cNvSpPr>
            <a:spLocks noGrp="1" noChangeArrowheads="1"/>
          </p:cNvSpPr>
          <p:nvPr>
            <p:ph type="dt" sz="half" idx="10"/>
          </p:nvPr>
        </p:nvSpPr>
        <p:spPr>
          <a:ln/>
        </p:spPr>
        <p:txBody>
          <a:bodyPr/>
          <a:lstStyle>
            <a:lvl1pPr>
              <a:defRPr/>
            </a:lvl1pPr>
          </a:lstStyle>
          <a:p>
            <a:pPr>
              <a:defRPr/>
            </a:pPr>
            <a:endParaRPr lang="ru-RU"/>
          </a:p>
        </p:txBody>
      </p:sp>
      <p:sp>
        <p:nvSpPr>
          <p:cNvPr id="5" name="Rectangle 8"/>
          <p:cNvSpPr>
            <a:spLocks noGrp="1" noChangeArrowheads="1"/>
          </p:cNvSpPr>
          <p:nvPr>
            <p:ph type="ftr" sz="quarter" idx="11"/>
          </p:nvPr>
        </p:nvSpPr>
        <p:spPr>
          <a:ln/>
        </p:spPr>
        <p:txBody>
          <a:bodyPr/>
          <a:lstStyle>
            <a:lvl1pPr>
              <a:defRPr/>
            </a:lvl1pPr>
          </a:lstStyle>
          <a:p>
            <a:pPr>
              <a:defRPr/>
            </a:pPr>
            <a:endParaRPr lang="ru-RU"/>
          </a:p>
        </p:txBody>
      </p:sp>
      <p:sp>
        <p:nvSpPr>
          <p:cNvPr id="6" name="Rectangle 12"/>
          <p:cNvSpPr>
            <a:spLocks noGrp="1" noChangeArrowheads="1"/>
          </p:cNvSpPr>
          <p:nvPr>
            <p:ph type="sldNum" sz="quarter" idx="12"/>
          </p:nvPr>
        </p:nvSpPr>
        <p:spPr>
          <a:ln/>
        </p:spPr>
        <p:txBody>
          <a:bodyPr/>
          <a:lstStyle>
            <a:lvl1pPr>
              <a:defRPr/>
            </a:lvl1pPr>
          </a:lstStyle>
          <a:p>
            <a:fld id="{8B91DA3E-B596-48BC-8585-159186415F5D}" type="slidenum">
              <a:rPr lang="ru-RU"/>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692275" y="1927225"/>
            <a:ext cx="3570288" cy="4151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414963" y="1927225"/>
            <a:ext cx="3570287" cy="4151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12"/>
          <p:cNvSpPr>
            <a:spLocks noGrp="1" noChangeArrowheads="1"/>
          </p:cNvSpPr>
          <p:nvPr>
            <p:ph type="sldNum" sz="quarter" idx="12"/>
          </p:nvPr>
        </p:nvSpPr>
        <p:spPr>
          <a:ln/>
        </p:spPr>
        <p:txBody>
          <a:bodyPr/>
          <a:lstStyle>
            <a:lvl1pPr>
              <a:defRPr/>
            </a:lvl1pPr>
          </a:lstStyle>
          <a:p>
            <a:fld id="{AD953290-EB1B-4B98-9700-F9A179151ABB}" type="slidenum">
              <a:rPr lang="ru-RU"/>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7"/>
          <p:cNvSpPr>
            <a:spLocks noGrp="1" noChangeArrowheads="1"/>
          </p:cNvSpPr>
          <p:nvPr>
            <p:ph type="dt" sz="half" idx="10"/>
          </p:nvPr>
        </p:nvSpPr>
        <p:spPr>
          <a:ln/>
        </p:spPr>
        <p:txBody>
          <a:bodyPr/>
          <a:lstStyle>
            <a:lvl1pPr>
              <a:defRPr/>
            </a:lvl1pPr>
          </a:lstStyle>
          <a:p>
            <a:pPr>
              <a:defRPr/>
            </a:pPr>
            <a:endParaRPr lang="ru-RU"/>
          </a:p>
        </p:txBody>
      </p:sp>
      <p:sp>
        <p:nvSpPr>
          <p:cNvPr id="8" name="Rectangle 8"/>
          <p:cNvSpPr>
            <a:spLocks noGrp="1" noChangeArrowheads="1"/>
          </p:cNvSpPr>
          <p:nvPr>
            <p:ph type="ftr" sz="quarter" idx="11"/>
          </p:nvPr>
        </p:nvSpPr>
        <p:spPr>
          <a:ln/>
        </p:spPr>
        <p:txBody>
          <a:bodyPr/>
          <a:lstStyle>
            <a:lvl1pPr>
              <a:defRPr/>
            </a:lvl1pPr>
          </a:lstStyle>
          <a:p>
            <a:pPr>
              <a:defRPr/>
            </a:pPr>
            <a:endParaRPr lang="ru-RU"/>
          </a:p>
        </p:txBody>
      </p:sp>
      <p:sp>
        <p:nvSpPr>
          <p:cNvPr id="9" name="Rectangle 12"/>
          <p:cNvSpPr>
            <a:spLocks noGrp="1" noChangeArrowheads="1"/>
          </p:cNvSpPr>
          <p:nvPr>
            <p:ph type="sldNum" sz="quarter" idx="12"/>
          </p:nvPr>
        </p:nvSpPr>
        <p:spPr>
          <a:ln/>
        </p:spPr>
        <p:txBody>
          <a:bodyPr/>
          <a:lstStyle>
            <a:lvl1pPr>
              <a:defRPr/>
            </a:lvl1pPr>
          </a:lstStyle>
          <a:p>
            <a:fld id="{F5A43EC7-F7A3-46B5-A277-78345AC3DB7C}" type="slidenum">
              <a:rPr lang="ru-RU"/>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7"/>
          <p:cNvSpPr>
            <a:spLocks noGrp="1" noChangeArrowheads="1"/>
          </p:cNvSpPr>
          <p:nvPr>
            <p:ph type="dt" sz="half" idx="10"/>
          </p:nvPr>
        </p:nvSpPr>
        <p:spPr>
          <a:ln/>
        </p:spPr>
        <p:txBody>
          <a:bodyPr/>
          <a:lstStyle>
            <a:lvl1pPr>
              <a:defRPr/>
            </a:lvl1pPr>
          </a:lstStyle>
          <a:p>
            <a:pPr>
              <a:defRPr/>
            </a:pPr>
            <a:endParaRPr lang="ru-RU"/>
          </a:p>
        </p:txBody>
      </p:sp>
      <p:sp>
        <p:nvSpPr>
          <p:cNvPr id="4" name="Rectangle 8"/>
          <p:cNvSpPr>
            <a:spLocks noGrp="1" noChangeArrowheads="1"/>
          </p:cNvSpPr>
          <p:nvPr>
            <p:ph type="ftr" sz="quarter" idx="11"/>
          </p:nvPr>
        </p:nvSpPr>
        <p:spPr>
          <a:ln/>
        </p:spPr>
        <p:txBody>
          <a:bodyPr/>
          <a:lstStyle>
            <a:lvl1pPr>
              <a:defRPr/>
            </a:lvl1pPr>
          </a:lstStyle>
          <a:p>
            <a:pPr>
              <a:defRPr/>
            </a:pPr>
            <a:endParaRPr lang="ru-RU"/>
          </a:p>
        </p:txBody>
      </p:sp>
      <p:sp>
        <p:nvSpPr>
          <p:cNvPr id="5" name="Rectangle 12"/>
          <p:cNvSpPr>
            <a:spLocks noGrp="1" noChangeArrowheads="1"/>
          </p:cNvSpPr>
          <p:nvPr>
            <p:ph type="sldNum" sz="quarter" idx="12"/>
          </p:nvPr>
        </p:nvSpPr>
        <p:spPr>
          <a:ln/>
        </p:spPr>
        <p:txBody>
          <a:bodyPr/>
          <a:lstStyle>
            <a:lvl1pPr>
              <a:defRPr/>
            </a:lvl1pPr>
          </a:lstStyle>
          <a:p>
            <a:fld id="{3D32688E-FE9C-4625-9156-F67C66D452F0}" type="slidenum">
              <a:rPr lang="ru-RU"/>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ru-RU"/>
          </a:p>
        </p:txBody>
      </p:sp>
      <p:sp>
        <p:nvSpPr>
          <p:cNvPr id="3" name="Rectangle 8"/>
          <p:cNvSpPr>
            <a:spLocks noGrp="1" noChangeArrowheads="1"/>
          </p:cNvSpPr>
          <p:nvPr>
            <p:ph type="ftr" sz="quarter" idx="11"/>
          </p:nvPr>
        </p:nvSpPr>
        <p:spPr>
          <a:ln/>
        </p:spPr>
        <p:txBody>
          <a:bodyPr/>
          <a:lstStyle>
            <a:lvl1pPr>
              <a:defRPr/>
            </a:lvl1pPr>
          </a:lstStyle>
          <a:p>
            <a:pPr>
              <a:defRPr/>
            </a:pPr>
            <a:endParaRPr lang="ru-RU"/>
          </a:p>
        </p:txBody>
      </p:sp>
      <p:sp>
        <p:nvSpPr>
          <p:cNvPr id="4" name="Rectangle 12"/>
          <p:cNvSpPr>
            <a:spLocks noGrp="1" noChangeArrowheads="1"/>
          </p:cNvSpPr>
          <p:nvPr>
            <p:ph type="sldNum" sz="quarter" idx="12"/>
          </p:nvPr>
        </p:nvSpPr>
        <p:spPr>
          <a:ln/>
        </p:spPr>
        <p:txBody>
          <a:bodyPr/>
          <a:lstStyle>
            <a:lvl1pPr>
              <a:defRPr/>
            </a:lvl1pPr>
          </a:lstStyle>
          <a:p>
            <a:fld id="{9C2E9D7A-63BF-4B4B-9FBD-7757DD48D4BF}" type="slidenum">
              <a:rPr lang="ru-RU"/>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12"/>
          <p:cNvSpPr>
            <a:spLocks noGrp="1" noChangeArrowheads="1"/>
          </p:cNvSpPr>
          <p:nvPr>
            <p:ph type="sldNum" sz="quarter" idx="12"/>
          </p:nvPr>
        </p:nvSpPr>
        <p:spPr>
          <a:ln/>
        </p:spPr>
        <p:txBody>
          <a:bodyPr/>
          <a:lstStyle>
            <a:lvl1pPr>
              <a:defRPr/>
            </a:lvl1pPr>
          </a:lstStyle>
          <a:p>
            <a:fld id="{C0DC6C87-0971-4ED9-AC78-AF5040639421}" type="slidenum">
              <a:rPr lang="ru-RU"/>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7"/>
          <p:cNvSpPr>
            <a:spLocks noGrp="1" noChangeArrowheads="1"/>
          </p:cNvSpPr>
          <p:nvPr>
            <p:ph type="dt" sz="half" idx="10"/>
          </p:nvPr>
        </p:nvSpPr>
        <p:spPr>
          <a:ln/>
        </p:spPr>
        <p:txBody>
          <a:bodyPr/>
          <a:lstStyle>
            <a:lvl1pPr>
              <a:defRPr/>
            </a:lvl1pPr>
          </a:lstStyle>
          <a:p>
            <a:pPr>
              <a:defRPr/>
            </a:pPr>
            <a:endParaRPr lang="ru-RU"/>
          </a:p>
        </p:txBody>
      </p:sp>
      <p:sp>
        <p:nvSpPr>
          <p:cNvPr id="6" name="Rectangle 8"/>
          <p:cNvSpPr>
            <a:spLocks noGrp="1" noChangeArrowheads="1"/>
          </p:cNvSpPr>
          <p:nvPr>
            <p:ph type="ftr" sz="quarter" idx="11"/>
          </p:nvPr>
        </p:nvSpPr>
        <p:spPr>
          <a:ln/>
        </p:spPr>
        <p:txBody>
          <a:bodyPr/>
          <a:lstStyle>
            <a:lvl1pPr>
              <a:defRPr/>
            </a:lvl1pPr>
          </a:lstStyle>
          <a:p>
            <a:pPr>
              <a:defRPr/>
            </a:pPr>
            <a:endParaRPr lang="ru-RU"/>
          </a:p>
        </p:txBody>
      </p:sp>
      <p:sp>
        <p:nvSpPr>
          <p:cNvPr id="7" name="Rectangle 12"/>
          <p:cNvSpPr>
            <a:spLocks noGrp="1" noChangeArrowheads="1"/>
          </p:cNvSpPr>
          <p:nvPr>
            <p:ph type="sldNum" sz="quarter" idx="12"/>
          </p:nvPr>
        </p:nvSpPr>
        <p:spPr>
          <a:ln/>
        </p:spPr>
        <p:txBody>
          <a:bodyPr/>
          <a:lstStyle>
            <a:lvl1pPr>
              <a:defRPr/>
            </a:lvl1pPr>
          </a:lstStyle>
          <a:p>
            <a:fld id="{E3590178-92E4-46BA-8FB0-6465BDA600D4}" type="slidenum">
              <a:rPr lang="ru-RU"/>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415088"/>
            <a:ext cx="9142413" cy="441325"/>
          </a:xfrm>
          <a:prstGeom prst="rect">
            <a:avLst/>
          </a:prstGeom>
          <a:gradFill rotWithShape="0">
            <a:gsLst>
              <a:gs pos="0">
                <a:schemeClr val="folHlink"/>
              </a:gs>
              <a:gs pos="100000">
                <a:schemeClr val="bg1"/>
              </a:gs>
            </a:gsLst>
            <a:lin ang="0" scaled="1"/>
          </a:gradFill>
          <a:ln w="9525">
            <a:noFill/>
            <a:miter lim="800000"/>
            <a:headEnd/>
            <a:tailEnd/>
          </a:ln>
        </p:spPr>
        <p:txBody>
          <a:bodyPr/>
          <a:lstStyle/>
          <a:p>
            <a:pPr eaLnBrk="1" hangingPunct="1"/>
            <a:endParaRPr lang="ru-RU" sz="2400"/>
          </a:p>
        </p:txBody>
      </p:sp>
      <p:sp>
        <p:nvSpPr>
          <p:cNvPr id="1027" name="Freeform 3"/>
          <p:cNvSpPr>
            <a:spLocks/>
          </p:cNvSpPr>
          <p:nvPr/>
        </p:nvSpPr>
        <p:spPr bwMode="auto">
          <a:xfrm>
            <a:off x="7573963" y="5902325"/>
            <a:ext cx="1570037" cy="955675"/>
          </a:xfrm>
          <a:custGeom>
            <a:avLst/>
            <a:gdLst>
              <a:gd name="T0" fmla="*/ 243 w 989"/>
              <a:gd name="T1" fmla="*/ 0 h 602"/>
              <a:gd name="T2" fmla="*/ 988 w 989"/>
              <a:gd name="T3" fmla="*/ 346 h 602"/>
              <a:gd name="T4" fmla="*/ 953 w 989"/>
              <a:gd name="T5" fmla="*/ 600 h 602"/>
              <a:gd name="T6" fmla="*/ 0 w 989"/>
              <a:gd name="T7" fmla="*/ 601 h 602"/>
              <a:gd name="T8" fmla="*/ 243 w 989"/>
              <a:gd name="T9" fmla="*/ 0 h 6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9" h="602">
                <a:moveTo>
                  <a:pt x="243" y="0"/>
                </a:moveTo>
                <a:lnTo>
                  <a:pt x="988" y="346"/>
                </a:lnTo>
                <a:lnTo>
                  <a:pt x="953" y="600"/>
                </a:lnTo>
                <a:lnTo>
                  <a:pt x="0" y="601"/>
                </a:lnTo>
                <a:lnTo>
                  <a:pt x="243" y="0"/>
                </a:lnTo>
              </a:path>
            </a:pathLst>
          </a:custGeom>
          <a:solidFill>
            <a:schemeClr val="bg2">
              <a:alpha val="52940"/>
            </a:schemeClr>
          </a:solidFill>
          <a:ln w="9525">
            <a:noFill/>
            <a:round/>
            <a:headEnd type="none" w="sm" len="sm"/>
            <a:tailEnd type="none" w="sm" len="sm"/>
          </a:ln>
        </p:spPr>
        <p:txBody>
          <a:bodyPr/>
          <a:lstStyle/>
          <a:p>
            <a:endParaRPr lang="ru-RU"/>
          </a:p>
        </p:txBody>
      </p:sp>
      <p:sp>
        <p:nvSpPr>
          <p:cNvPr id="1028" name="Freeform 4"/>
          <p:cNvSpPr>
            <a:spLocks/>
          </p:cNvSpPr>
          <p:nvPr/>
        </p:nvSpPr>
        <p:spPr bwMode="auto">
          <a:xfrm>
            <a:off x="7575550" y="6176963"/>
            <a:ext cx="1568450" cy="681037"/>
          </a:xfrm>
          <a:custGeom>
            <a:avLst/>
            <a:gdLst>
              <a:gd name="T0" fmla="*/ 0 w 988"/>
              <a:gd name="T1" fmla="*/ 428 h 429"/>
              <a:gd name="T2" fmla="*/ 427 w 988"/>
              <a:gd name="T3" fmla="*/ 0 h 429"/>
              <a:gd name="T4" fmla="*/ 987 w 988"/>
              <a:gd name="T5" fmla="*/ 219 h 429"/>
              <a:gd name="T6" fmla="*/ 987 w 988"/>
              <a:gd name="T7" fmla="*/ 428 h 429"/>
              <a:gd name="T8" fmla="*/ 0 w 988"/>
              <a:gd name="T9" fmla="*/ 428 h 4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88" h="429">
                <a:moveTo>
                  <a:pt x="0" y="428"/>
                </a:moveTo>
                <a:lnTo>
                  <a:pt x="427" y="0"/>
                </a:lnTo>
                <a:lnTo>
                  <a:pt x="987" y="219"/>
                </a:lnTo>
                <a:lnTo>
                  <a:pt x="987" y="428"/>
                </a:lnTo>
                <a:lnTo>
                  <a:pt x="0" y="428"/>
                </a:lnTo>
              </a:path>
            </a:pathLst>
          </a:custGeom>
          <a:solidFill>
            <a:schemeClr val="folHlink"/>
          </a:solidFill>
          <a:ln w="9525" cap="flat" cmpd="sng">
            <a:noFill/>
            <a:prstDash val="solid"/>
            <a:round/>
            <a:headEnd type="none" w="sm" len="sm"/>
            <a:tailEnd type="none" w="sm" len="sm"/>
          </a:ln>
        </p:spPr>
        <p:txBody>
          <a:bodyPr/>
          <a:lstStyle/>
          <a:p>
            <a:endParaRPr lang="ru-RU"/>
          </a:p>
        </p:txBody>
      </p:sp>
      <p:sp>
        <p:nvSpPr>
          <p:cNvPr id="1029" name="Rectangle 5"/>
          <p:cNvSpPr>
            <a:spLocks noChangeArrowheads="1"/>
          </p:cNvSpPr>
          <p:nvPr/>
        </p:nvSpPr>
        <p:spPr bwMode="auto">
          <a:xfrm>
            <a:off x="0" y="0"/>
            <a:ext cx="9142413" cy="1295400"/>
          </a:xfrm>
          <a:prstGeom prst="rect">
            <a:avLst/>
          </a:prstGeom>
          <a:gradFill rotWithShape="0">
            <a:gsLst>
              <a:gs pos="0">
                <a:schemeClr val="folHlink"/>
              </a:gs>
              <a:gs pos="100000">
                <a:schemeClr val="bg1"/>
              </a:gs>
            </a:gsLst>
            <a:lin ang="0" scaled="1"/>
          </a:gradFill>
          <a:ln w="9525">
            <a:noFill/>
            <a:miter lim="800000"/>
            <a:headEnd/>
            <a:tailEnd/>
          </a:ln>
        </p:spPr>
        <p:txBody>
          <a:bodyPr/>
          <a:lstStyle/>
          <a:p>
            <a:pPr eaLnBrk="1" hangingPunct="1"/>
            <a:endParaRPr lang="ru-RU" sz="2400"/>
          </a:p>
        </p:txBody>
      </p:sp>
      <p:sp>
        <p:nvSpPr>
          <p:cNvPr id="1030" name="Freeform 6"/>
          <p:cNvSpPr>
            <a:spLocks/>
          </p:cNvSpPr>
          <p:nvPr/>
        </p:nvSpPr>
        <p:spPr bwMode="auto">
          <a:xfrm>
            <a:off x="0" y="0"/>
            <a:ext cx="2211388" cy="6858000"/>
          </a:xfrm>
          <a:custGeom>
            <a:avLst/>
            <a:gdLst>
              <a:gd name="T0" fmla="*/ 0 w 1393"/>
              <a:gd name="T1" fmla="*/ 0 h 4320"/>
              <a:gd name="T2" fmla="*/ 1392 w 1393"/>
              <a:gd name="T3" fmla="*/ 240 h 4320"/>
              <a:gd name="T4" fmla="*/ 288 w 1393"/>
              <a:gd name="T5" fmla="*/ 4319 h 4320"/>
              <a:gd name="T6" fmla="*/ 0 w 1393"/>
              <a:gd name="T7" fmla="*/ 4319 h 4320"/>
              <a:gd name="T8" fmla="*/ 0 w 1393"/>
              <a:gd name="T9" fmla="*/ 0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3" h="4320">
                <a:moveTo>
                  <a:pt x="0" y="0"/>
                </a:moveTo>
                <a:lnTo>
                  <a:pt x="1392" y="240"/>
                </a:lnTo>
                <a:lnTo>
                  <a:pt x="288" y="4319"/>
                </a:lnTo>
                <a:lnTo>
                  <a:pt x="0" y="4319"/>
                </a:lnTo>
                <a:lnTo>
                  <a:pt x="0" y="0"/>
                </a:lnTo>
              </a:path>
            </a:pathLst>
          </a:custGeom>
          <a:solidFill>
            <a:srgbClr val="008000">
              <a:alpha val="38039"/>
            </a:srgbClr>
          </a:solidFill>
          <a:ln w="9525">
            <a:noFill/>
            <a:round/>
            <a:headEnd type="none" w="sm" len="sm"/>
            <a:tailEnd type="none" w="sm" len="sm"/>
          </a:ln>
        </p:spPr>
        <p:txBody>
          <a:bodyPr/>
          <a:lstStyle/>
          <a:p>
            <a:endParaRPr lang="ru-RU"/>
          </a:p>
        </p:txBody>
      </p:sp>
      <p:sp>
        <p:nvSpPr>
          <p:cNvPr id="38919" name="Rectangle 7"/>
          <p:cNvSpPr>
            <a:spLocks noGrp="1" noChangeArrowheads="1"/>
          </p:cNvSpPr>
          <p:nvPr>
            <p:ph type="dt" sz="half" idx="2"/>
          </p:nvPr>
        </p:nvSpPr>
        <p:spPr bwMode="auto">
          <a:xfrm>
            <a:off x="579438" y="6415088"/>
            <a:ext cx="1593850" cy="441325"/>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1" hangingPunct="1">
              <a:defRPr kumimoji="0" sz="1400"/>
            </a:lvl1pPr>
          </a:lstStyle>
          <a:p>
            <a:pPr>
              <a:defRPr/>
            </a:pPr>
            <a:endParaRPr lang="ru-RU"/>
          </a:p>
        </p:txBody>
      </p:sp>
      <p:sp>
        <p:nvSpPr>
          <p:cNvPr id="38920" name="Rectangle 8"/>
          <p:cNvSpPr>
            <a:spLocks noGrp="1" noChangeArrowheads="1"/>
          </p:cNvSpPr>
          <p:nvPr>
            <p:ph type="ftr" sz="quarter" idx="3"/>
          </p:nvPr>
        </p:nvSpPr>
        <p:spPr bwMode="auto">
          <a:xfrm>
            <a:off x="2227263" y="6415088"/>
            <a:ext cx="5091112" cy="441325"/>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1" hangingPunct="1">
              <a:defRPr kumimoji="0" sz="1400"/>
            </a:lvl1pPr>
          </a:lstStyle>
          <a:p>
            <a:pPr>
              <a:defRPr/>
            </a:pPr>
            <a:endParaRPr lang="ru-RU"/>
          </a:p>
        </p:txBody>
      </p:sp>
      <p:sp>
        <p:nvSpPr>
          <p:cNvPr id="1033" name="Rectangle 9"/>
          <p:cNvSpPr>
            <a:spLocks noGrp="1" noChangeArrowheads="1"/>
          </p:cNvSpPr>
          <p:nvPr>
            <p:ph type="title"/>
          </p:nvPr>
        </p:nvSpPr>
        <p:spPr bwMode="auto">
          <a:xfrm>
            <a:off x="2117725" y="0"/>
            <a:ext cx="6867525" cy="1065213"/>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ru-RU" smtClean="0"/>
              <a:t>Образец заголовка</a:t>
            </a:r>
          </a:p>
        </p:txBody>
      </p:sp>
      <p:sp>
        <p:nvSpPr>
          <p:cNvPr id="1034" name="Freeform 10"/>
          <p:cNvSpPr>
            <a:spLocks/>
          </p:cNvSpPr>
          <p:nvPr/>
        </p:nvSpPr>
        <p:spPr bwMode="auto">
          <a:xfrm>
            <a:off x="0" y="-15875"/>
            <a:ext cx="1522413" cy="6873875"/>
          </a:xfrm>
          <a:custGeom>
            <a:avLst/>
            <a:gdLst>
              <a:gd name="T0" fmla="*/ 0 w 959"/>
              <a:gd name="T1" fmla="*/ 0 h 4330"/>
              <a:gd name="T2" fmla="*/ 958 w 959"/>
              <a:gd name="T3" fmla="*/ 346 h 4330"/>
              <a:gd name="T4" fmla="*/ 286 w 959"/>
              <a:gd name="T5" fmla="*/ 4329 h 4330"/>
              <a:gd name="T6" fmla="*/ 0 w 959"/>
              <a:gd name="T7" fmla="*/ 4329 h 4330"/>
              <a:gd name="T8" fmla="*/ 0 w 959"/>
              <a:gd name="T9" fmla="*/ 0 h 43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59" h="4330">
                <a:moveTo>
                  <a:pt x="0" y="0"/>
                </a:moveTo>
                <a:lnTo>
                  <a:pt x="958" y="346"/>
                </a:lnTo>
                <a:lnTo>
                  <a:pt x="286" y="4329"/>
                </a:lnTo>
                <a:lnTo>
                  <a:pt x="0" y="4329"/>
                </a:lnTo>
                <a:lnTo>
                  <a:pt x="0" y="0"/>
                </a:lnTo>
              </a:path>
            </a:pathLst>
          </a:custGeom>
          <a:solidFill>
            <a:schemeClr val="folHlink"/>
          </a:solidFill>
          <a:ln w="9525" cap="flat" cmpd="sng">
            <a:noFill/>
            <a:prstDash val="solid"/>
            <a:round/>
            <a:headEnd type="none" w="sm" len="sm"/>
            <a:tailEnd type="none" w="sm" len="sm"/>
          </a:ln>
        </p:spPr>
        <p:txBody>
          <a:bodyPr/>
          <a:lstStyle/>
          <a:p>
            <a:endParaRPr lang="ru-RU"/>
          </a:p>
        </p:txBody>
      </p:sp>
      <p:sp>
        <p:nvSpPr>
          <p:cNvPr id="1035" name="Rectangle 11"/>
          <p:cNvSpPr>
            <a:spLocks noGrp="1" noChangeArrowheads="1"/>
          </p:cNvSpPr>
          <p:nvPr>
            <p:ph type="body" idx="1"/>
          </p:nvPr>
        </p:nvSpPr>
        <p:spPr bwMode="auto">
          <a:xfrm>
            <a:off x="1692275" y="1927225"/>
            <a:ext cx="7292975" cy="41513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8924" name="Rectangle 12"/>
          <p:cNvSpPr>
            <a:spLocks noGrp="1" noChangeArrowheads="1"/>
          </p:cNvSpPr>
          <p:nvPr>
            <p:ph type="sldNum" sz="quarter" idx="4"/>
          </p:nvPr>
        </p:nvSpPr>
        <p:spPr bwMode="auto">
          <a:xfrm>
            <a:off x="7923213" y="6415088"/>
            <a:ext cx="969962" cy="423862"/>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1" hangingPunct="1">
              <a:defRPr kumimoji="0" sz="1400"/>
            </a:lvl1pPr>
          </a:lstStyle>
          <a:p>
            <a:fld id="{E226D733-D733-4F8A-AFCC-8769FD32B508}" type="slidenum">
              <a:rPr lang="ru-RU"/>
              <a:pPr/>
              <a:t>‹#›</a:t>
            </a:fld>
            <a:endParaRPr lang="ru-RU"/>
          </a:p>
        </p:txBody>
      </p:sp>
      <p:pic>
        <p:nvPicPr>
          <p:cNvPr id="1037" name="Picture 13" descr="anlighta"/>
          <p:cNvPicPr>
            <a:picLocks noChangeAspect="1" noChangeArrowheads="1" noCrop="1"/>
          </p:cNvPicPr>
          <p:nvPr/>
        </p:nvPicPr>
        <p:blipFill>
          <a:blip r:embed="rId16"/>
          <a:srcRect/>
          <a:stretch>
            <a:fillRect/>
          </a:stretch>
        </p:blipFill>
        <p:spPr bwMode="auto">
          <a:xfrm>
            <a:off x="179388" y="0"/>
            <a:ext cx="973137" cy="2160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6"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7" r:id="rId14"/>
  </p:sldLayoutIdLst>
  <p:transition/>
  <p:txStyles>
    <p:titleStyle>
      <a:lvl1pPr algn="ctr" rtl="0" eaLnBrk="0" fontAlgn="base" hangingPunct="0">
        <a:spcBef>
          <a:spcPct val="0"/>
        </a:spcBef>
        <a:spcAft>
          <a:spcPct val="0"/>
        </a:spcAft>
        <a:defRPr sz="3600">
          <a:solidFill>
            <a:srgbClr val="009900"/>
          </a:solidFill>
          <a:latin typeface="+mj-lt"/>
          <a:ea typeface="+mj-ea"/>
          <a:cs typeface="+mj-cs"/>
        </a:defRPr>
      </a:lvl1pPr>
      <a:lvl2pPr algn="ctr" rtl="0" eaLnBrk="0" fontAlgn="base" hangingPunct="0">
        <a:spcBef>
          <a:spcPct val="0"/>
        </a:spcBef>
        <a:spcAft>
          <a:spcPct val="0"/>
        </a:spcAft>
        <a:defRPr sz="3600">
          <a:solidFill>
            <a:srgbClr val="009900"/>
          </a:solidFill>
          <a:latin typeface="Arial" charset="0"/>
        </a:defRPr>
      </a:lvl2pPr>
      <a:lvl3pPr algn="ctr" rtl="0" eaLnBrk="0" fontAlgn="base" hangingPunct="0">
        <a:spcBef>
          <a:spcPct val="0"/>
        </a:spcBef>
        <a:spcAft>
          <a:spcPct val="0"/>
        </a:spcAft>
        <a:defRPr sz="3600">
          <a:solidFill>
            <a:srgbClr val="009900"/>
          </a:solidFill>
          <a:latin typeface="Arial" charset="0"/>
        </a:defRPr>
      </a:lvl3pPr>
      <a:lvl4pPr algn="ctr" rtl="0" eaLnBrk="0" fontAlgn="base" hangingPunct="0">
        <a:spcBef>
          <a:spcPct val="0"/>
        </a:spcBef>
        <a:spcAft>
          <a:spcPct val="0"/>
        </a:spcAft>
        <a:defRPr sz="3600">
          <a:solidFill>
            <a:srgbClr val="009900"/>
          </a:solidFill>
          <a:latin typeface="Arial" charset="0"/>
        </a:defRPr>
      </a:lvl4pPr>
      <a:lvl5pPr algn="ctr" rtl="0" eaLnBrk="0" fontAlgn="base" hangingPunct="0">
        <a:spcBef>
          <a:spcPct val="0"/>
        </a:spcBef>
        <a:spcAft>
          <a:spcPct val="0"/>
        </a:spcAft>
        <a:defRPr sz="3600">
          <a:solidFill>
            <a:srgbClr val="009900"/>
          </a:solidFill>
          <a:latin typeface="Arial" charset="0"/>
        </a:defRPr>
      </a:lvl5pPr>
      <a:lvl6pPr marL="457200" algn="ctr" rtl="0" eaLnBrk="1" fontAlgn="base" hangingPunct="1">
        <a:spcBef>
          <a:spcPct val="0"/>
        </a:spcBef>
        <a:spcAft>
          <a:spcPct val="0"/>
        </a:spcAft>
        <a:defRPr sz="3600">
          <a:solidFill>
            <a:srgbClr val="009900"/>
          </a:solidFill>
          <a:latin typeface="Arial" charset="0"/>
        </a:defRPr>
      </a:lvl6pPr>
      <a:lvl7pPr marL="914400" algn="ctr" rtl="0" eaLnBrk="1" fontAlgn="base" hangingPunct="1">
        <a:spcBef>
          <a:spcPct val="0"/>
        </a:spcBef>
        <a:spcAft>
          <a:spcPct val="0"/>
        </a:spcAft>
        <a:defRPr sz="3600">
          <a:solidFill>
            <a:srgbClr val="009900"/>
          </a:solidFill>
          <a:latin typeface="Arial" charset="0"/>
        </a:defRPr>
      </a:lvl7pPr>
      <a:lvl8pPr marL="1371600" algn="ctr" rtl="0" eaLnBrk="1" fontAlgn="base" hangingPunct="1">
        <a:spcBef>
          <a:spcPct val="0"/>
        </a:spcBef>
        <a:spcAft>
          <a:spcPct val="0"/>
        </a:spcAft>
        <a:defRPr sz="3600">
          <a:solidFill>
            <a:srgbClr val="009900"/>
          </a:solidFill>
          <a:latin typeface="Arial" charset="0"/>
        </a:defRPr>
      </a:lvl8pPr>
      <a:lvl9pPr marL="1828800" algn="ctr" rtl="0" eaLnBrk="1" fontAlgn="base" hangingPunct="1">
        <a:spcBef>
          <a:spcPct val="0"/>
        </a:spcBef>
        <a:spcAft>
          <a:spcPct val="0"/>
        </a:spcAft>
        <a:defRPr sz="3600">
          <a:solidFill>
            <a:srgbClr val="009900"/>
          </a:solidFill>
          <a:latin typeface="Arial" charset="0"/>
        </a:defRPr>
      </a:lvl9pPr>
    </p:titleStyle>
    <p:bodyStyle>
      <a:lvl1pPr marL="342900" indent="-342900" algn="l" rtl="0" eaLnBrk="0" fontAlgn="base" hangingPunct="0">
        <a:spcBef>
          <a:spcPct val="20000"/>
        </a:spcBef>
        <a:spcAft>
          <a:spcPct val="0"/>
        </a:spcAft>
        <a:buClr>
          <a:schemeClr val="bg2"/>
        </a:buClr>
        <a:buSzPct val="85000"/>
        <a:buFont typeface="Wingdings" pitchFamily="2" charset="2"/>
        <a:buChar char="u"/>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FF3300"/>
        </a:buClr>
        <a:buFont typeface="Wingdings" pitchFamily="2" charset="2"/>
        <a:buChar char="n"/>
        <a:defRPr sz="2000">
          <a:solidFill>
            <a:schemeClr val="tx1"/>
          </a:solidFill>
          <a:latin typeface="+mn-lt"/>
        </a:defRPr>
      </a:lvl2pPr>
      <a:lvl3pPr marL="1085850" indent="-228600" algn="l" rtl="0" eaLnBrk="0" fontAlgn="base" hangingPunct="0">
        <a:spcBef>
          <a:spcPct val="20000"/>
        </a:spcBef>
        <a:spcAft>
          <a:spcPct val="0"/>
        </a:spcAft>
        <a:buClr>
          <a:srgbClr val="FFFF00"/>
        </a:buClr>
        <a:buFont typeface="Wingdings" pitchFamily="2" charset="2"/>
        <a:buChar char="l"/>
        <a:defRPr sz="2400">
          <a:solidFill>
            <a:schemeClr val="tx1"/>
          </a:solidFill>
          <a:latin typeface="+mn-lt"/>
        </a:defRPr>
      </a:lvl3pPr>
      <a:lvl4pPr marL="1428750" indent="-228600" algn="l" rtl="0" eaLnBrk="0" fontAlgn="base" hangingPunct="0">
        <a:spcBef>
          <a:spcPct val="20000"/>
        </a:spcBef>
        <a:spcAft>
          <a:spcPct val="0"/>
        </a:spcAft>
        <a:buClr>
          <a:srgbClr val="FFFF00"/>
        </a:buClr>
        <a:buFont typeface="Wingdings" pitchFamily="2" charset="2"/>
        <a:buChar char="n"/>
        <a:defRPr sz="1600">
          <a:solidFill>
            <a:schemeClr val="tx1"/>
          </a:solidFill>
          <a:latin typeface="+mn-lt"/>
        </a:defRPr>
      </a:lvl4pPr>
      <a:lvl5pPr marL="1771650" indent="-228600" algn="l" rtl="0" eaLnBrk="0" fontAlgn="base" hangingPunct="0">
        <a:spcBef>
          <a:spcPct val="20000"/>
        </a:spcBef>
        <a:spcAft>
          <a:spcPct val="0"/>
        </a:spcAft>
        <a:buClr>
          <a:srgbClr val="FFFF00"/>
        </a:buClr>
        <a:buFont typeface="Wingdings" pitchFamily="2" charset="2"/>
        <a:buChar char="l"/>
        <a:defRPr sz="1600">
          <a:solidFill>
            <a:schemeClr val="tx1"/>
          </a:solidFill>
          <a:latin typeface="+mn-lt"/>
        </a:defRPr>
      </a:lvl5pPr>
      <a:lvl6pPr marL="2228850" indent="-228600" algn="l" rtl="0" eaLnBrk="1" fontAlgn="base" hangingPunct="1">
        <a:spcBef>
          <a:spcPct val="20000"/>
        </a:spcBef>
        <a:spcAft>
          <a:spcPct val="0"/>
        </a:spcAft>
        <a:buClr>
          <a:srgbClr val="FFFF00"/>
        </a:buClr>
        <a:buFont typeface="Wingdings" pitchFamily="2" charset="2"/>
        <a:buChar char="l"/>
        <a:defRPr sz="1600">
          <a:solidFill>
            <a:schemeClr val="tx1"/>
          </a:solidFill>
          <a:latin typeface="+mn-lt"/>
        </a:defRPr>
      </a:lvl6pPr>
      <a:lvl7pPr marL="2686050" indent="-228600" algn="l" rtl="0" eaLnBrk="1" fontAlgn="base" hangingPunct="1">
        <a:spcBef>
          <a:spcPct val="20000"/>
        </a:spcBef>
        <a:spcAft>
          <a:spcPct val="0"/>
        </a:spcAft>
        <a:buClr>
          <a:srgbClr val="FFFF00"/>
        </a:buClr>
        <a:buFont typeface="Wingdings" pitchFamily="2" charset="2"/>
        <a:buChar char="l"/>
        <a:defRPr sz="1600">
          <a:solidFill>
            <a:schemeClr val="tx1"/>
          </a:solidFill>
          <a:latin typeface="+mn-lt"/>
        </a:defRPr>
      </a:lvl7pPr>
      <a:lvl8pPr marL="3143250" indent="-228600" algn="l" rtl="0" eaLnBrk="1" fontAlgn="base" hangingPunct="1">
        <a:spcBef>
          <a:spcPct val="20000"/>
        </a:spcBef>
        <a:spcAft>
          <a:spcPct val="0"/>
        </a:spcAft>
        <a:buClr>
          <a:srgbClr val="FFFF00"/>
        </a:buClr>
        <a:buFont typeface="Wingdings" pitchFamily="2" charset="2"/>
        <a:buChar char="l"/>
        <a:defRPr sz="1600">
          <a:solidFill>
            <a:schemeClr val="tx1"/>
          </a:solidFill>
          <a:latin typeface="+mn-lt"/>
        </a:defRPr>
      </a:lvl8pPr>
      <a:lvl9pPr marL="3600450" indent="-228600" algn="l" rtl="0" eaLnBrk="1" fontAlgn="base" hangingPunct="1">
        <a:spcBef>
          <a:spcPct val="20000"/>
        </a:spcBef>
        <a:spcAft>
          <a:spcPct val="0"/>
        </a:spcAft>
        <a:buClr>
          <a:srgbClr val="FFFF00"/>
        </a:buClr>
        <a:buFont typeface="Wingdings" pitchFamily="2" charset="2"/>
        <a:buChar char="l"/>
        <a:defRPr sz="16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 Id="rId4" Type="http://schemas.openxmlformats.org/officeDocument/2006/relationships/image" Target="../media/image10.jpeg"/></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3.xml"/><Relationship Id="rId4" Type="http://schemas.openxmlformats.org/officeDocument/2006/relationships/image" Target="../media/image14.jpeg"/></Relationships>
</file>

<file path=ppt/slides/_rels/slide25.xml.rels><?xml version="1.0" encoding="UTF-8" standalone="yes"?>
<Relationships xmlns="http://schemas.openxmlformats.org/package/2006/relationships"><Relationship Id="rId2" Type="http://schemas.openxmlformats.org/officeDocument/2006/relationships/hyperlink" Target="http://www.zakonrf.info/"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zakonrf.info/konstitucia/"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zakonrf.info/koap/" TargetMode="External"/><Relationship Id="rId2" Type="http://schemas.openxmlformats.org/officeDocument/2006/relationships/hyperlink" Target="http://www.zakonrf.info/sk/"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www.zakonrf.info/g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685800" y="428625"/>
            <a:ext cx="7772400" cy="928688"/>
          </a:xfrm>
        </p:spPr>
        <p:txBody>
          <a:bodyPr>
            <a:noAutofit/>
          </a:bodyPr>
          <a:lstStyle/>
          <a:p>
            <a:pPr>
              <a:defRPr/>
            </a:pPr>
            <a:r>
              <a:rPr lang="ru-RU" sz="1400" dirty="0" smtClean="0">
                <a:solidFill>
                  <a:schemeClr val="bg2">
                    <a:lumMod val="75000"/>
                  </a:schemeClr>
                </a:solidFill>
                <a:latin typeface="+mn-lt"/>
              </a:rPr>
              <a:t/>
            </a:r>
            <a:br>
              <a:rPr lang="ru-RU" sz="1400" dirty="0" smtClean="0">
                <a:solidFill>
                  <a:schemeClr val="bg2">
                    <a:lumMod val="75000"/>
                  </a:schemeClr>
                </a:solidFill>
                <a:latin typeface="+mn-lt"/>
              </a:rPr>
            </a:br>
            <a:endParaRPr lang="ru-RU" sz="1400" dirty="0">
              <a:solidFill>
                <a:schemeClr val="bg2">
                  <a:lumMod val="75000"/>
                </a:schemeClr>
              </a:solidFill>
              <a:latin typeface="+mn-lt"/>
            </a:endParaRPr>
          </a:p>
        </p:txBody>
      </p:sp>
      <p:sp>
        <p:nvSpPr>
          <p:cNvPr id="4" name="Подзаголовок 3"/>
          <p:cNvSpPr>
            <a:spLocks noGrp="1"/>
          </p:cNvSpPr>
          <p:nvPr>
            <p:ph type="subTitle" idx="1"/>
          </p:nvPr>
        </p:nvSpPr>
        <p:spPr>
          <a:xfrm>
            <a:off x="1428750" y="1357313"/>
            <a:ext cx="6400800" cy="5000625"/>
          </a:xfrm>
        </p:spPr>
        <p:txBody>
          <a:bodyPr/>
          <a:lstStyle/>
          <a:p>
            <a:pPr>
              <a:lnSpc>
                <a:spcPts val="1900"/>
              </a:lnSpc>
              <a:defRPr/>
            </a:pPr>
            <a:r>
              <a:rPr lang="en-US" dirty="0" smtClean="0">
                <a:solidFill>
                  <a:schemeClr val="bg2">
                    <a:lumMod val="75000"/>
                  </a:schemeClr>
                </a:solidFill>
              </a:rPr>
              <a:t> </a:t>
            </a:r>
            <a:r>
              <a:rPr lang="ru-RU" sz="1600" b="1" dirty="0" smtClean="0">
                <a:solidFill>
                  <a:schemeClr val="bg2"/>
                </a:solidFill>
              </a:rPr>
              <a:t/>
            </a:r>
            <a:br>
              <a:rPr lang="ru-RU" sz="1600" b="1" dirty="0" smtClean="0">
                <a:solidFill>
                  <a:schemeClr val="bg2"/>
                </a:solidFill>
              </a:rPr>
            </a:br>
            <a:r>
              <a:rPr lang="en-US" sz="1600" b="1" dirty="0" smtClean="0">
                <a:solidFill>
                  <a:schemeClr val="bg2"/>
                </a:solidFill>
              </a:rPr>
              <a:t> </a:t>
            </a:r>
            <a:r>
              <a:rPr lang="ru-RU" sz="1600" b="1" dirty="0" smtClean="0">
                <a:solidFill>
                  <a:schemeClr val="bg2"/>
                </a:solidFill>
              </a:rPr>
              <a:t/>
            </a:r>
            <a:br>
              <a:rPr lang="ru-RU" sz="1600" b="1" dirty="0" smtClean="0">
                <a:solidFill>
                  <a:schemeClr val="bg2"/>
                </a:solidFill>
              </a:rPr>
            </a:br>
            <a:endParaRPr lang="ru-RU" sz="1600" b="1" dirty="0" smtClean="0">
              <a:solidFill>
                <a:schemeClr val="bg2"/>
              </a:solidFill>
            </a:endParaRPr>
          </a:p>
          <a:p>
            <a:pPr>
              <a:lnSpc>
                <a:spcPts val="1900"/>
              </a:lnSpc>
              <a:defRPr/>
            </a:pPr>
            <a:r>
              <a:rPr lang="ru-RU" b="1" dirty="0" smtClean="0">
                <a:solidFill>
                  <a:schemeClr val="bg2"/>
                </a:solidFill>
              </a:rPr>
              <a:t>Тема занятия: </a:t>
            </a:r>
          </a:p>
          <a:p>
            <a:pPr>
              <a:lnSpc>
                <a:spcPts val="1900"/>
              </a:lnSpc>
              <a:defRPr/>
            </a:pPr>
            <a:r>
              <a:rPr lang="ru-RU" b="1" dirty="0" smtClean="0">
                <a:solidFill>
                  <a:schemeClr val="bg2"/>
                </a:solidFill>
              </a:rPr>
              <a:t>«Ответственность </a:t>
            </a:r>
            <a:br>
              <a:rPr lang="ru-RU" b="1" dirty="0" smtClean="0">
                <a:solidFill>
                  <a:schemeClr val="bg2"/>
                </a:solidFill>
              </a:rPr>
            </a:br>
            <a:r>
              <a:rPr lang="ru-RU" b="1" dirty="0" smtClean="0">
                <a:solidFill>
                  <a:schemeClr val="bg2"/>
                </a:solidFill>
              </a:rPr>
              <a:t>родителей </a:t>
            </a:r>
          </a:p>
          <a:p>
            <a:pPr>
              <a:lnSpc>
                <a:spcPts val="1900"/>
              </a:lnSpc>
              <a:defRPr/>
            </a:pPr>
            <a:r>
              <a:rPr lang="ru-RU" b="1" dirty="0" smtClean="0">
                <a:solidFill>
                  <a:schemeClr val="bg2"/>
                </a:solidFill>
              </a:rPr>
              <a:t>за противоправные действия детей. </a:t>
            </a:r>
          </a:p>
          <a:p>
            <a:pPr>
              <a:lnSpc>
                <a:spcPts val="1900"/>
              </a:lnSpc>
              <a:defRPr/>
            </a:pPr>
            <a:r>
              <a:rPr lang="ru-RU" b="1" dirty="0" smtClean="0">
                <a:solidFill>
                  <a:schemeClr val="bg2"/>
                </a:solidFill>
              </a:rPr>
              <a:t>Система безопасности </a:t>
            </a:r>
          </a:p>
          <a:p>
            <a:pPr>
              <a:lnSpc>
                <a:spcPts val="1900"/>
              </a:lnSpc>
              <a:defRPr/>
            </a:pPr>
            <a:r>
              <a:rPr lang="ru-RU" b="1" dirty="0" smtClean="0">
                <a:solidFill>
                  <a:schemeClr val="bg2"/>
                </a:solidFill>
              </a:rPr>
              <a:t>дорожного движения в РФ. »</a:t>
            </a:r>
            <a:r>
              <a:rPr lang="ru-RU" sz="1600" b="1" dirty="0" smtClean="0">
                <a:solidFill>
                  <a:schemeClr val="bg2"/>
                </a:solidFill>
              </a:rPr>
              <a:t/>
            </a:r>
            <a:br>
              <a:rPr lang="ru-RU" sz="1600" b="1" dirty="0" smtClean="0">
                <a:solidFill>
                  <a:schemeClr val="bg2"/>
                </a:solidFill>
              </a:rPr>
            </a:br>
            <a:r>
              <a:rPr lang="ru-RU" sz="1600" b="1" i="1" dirty="0" smtClean="0">
                <a:solidFill>
                  <a:schemeClr val="bg2"/>
                </a:solidFill>
              </a:rPr>
              <a:t/>
            </a:r>
            <a:br>
              <a:rPr lang="ru-RU" sz="1600" b="1" i="1" dirty="0" smtClean="0">
                <a:solidFill>
                  <a:schemeClr val="bg2"/>
                </a:solidFill>
              </a:rPr>
            </a:br>
            <a:endParaRPr lang="ru-RU" sz="1600" b="1" i="1" dirty="0" smtClean="0">
              <a:solidFill>
                <a:schemeClr val="bg2"/>
              </a:solidFill>
            </a:endParaRPr>
          </a:p>
          <a:p>
            <a:pPr>
              <a:lnSpc>
                <a:spcPts val="1900"/>
              </a:lnSpc>
              <a:defRPr/>
            </a:pPr>
            <a:r>
              <a:rPr lang="ru-RU" sz="1600" b="1" dirty="0" smtClean="0">
                <a:solidFill>
                  <a:schemeClr val="bg2"/>
                </a:solidFill>
              </a:rPr>
              <a:t/>
            </a:r>
            <a:br>
              <a:rPr lang="ru-RU" sz="1600" b="1" dirty="0" smtClean="0">
                <a:solidFill>
                  <a:schemeClr val="bg2"/>
                </a:solidFill>
              </a:rPr>
            </a:br>
            <a:r>
              <a:rPr lang="ru-RU" sz="1600" b="1" dirty="0" smtClean="0">
                <a:solidFill>
                  <a:schemeClr val="bg2"/>
                </a:solidFill>
              </a:rPr>
              <a:t> </a:t>
            </a:r>
            <a:r>
              <a:rPr lang="ru-RU" dirty="0" smtClean="0">
                <a:solidFill>
                  <a:schemeClr val="bg2">
                    <a:lumMod val="75000"/>
                  </a:schemeClr>
                </a:solidFill>
              </a:rPr>
              <a:t/>
            </a:r>
            <a:br>
              <a:rPr lang="ru-RU" dirty="0" smtClean="0">
                <a:solidFill>
                  <a:schemeClr val="bg2">
                    <a:lumMod val="75000"/>
                  </a:schemeClr>
                </a:solidFill>
              </a:rPr>
            </a:br>
            <a:endParaRPr lang="ru-RU"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17725" y="1285875"/>
            <a:ext cx="6526213" cy="4572000"/>
          </a:xfrm>
        </p:spPr>
        <p:txBody>
          <a:bodyPr/>
          <a:lstStyle/>
          <a:p>
            <a:pPr>
              <a:lnSpc>
                <a:spcPct val="150000"/>
              </a:lnSpc>
              <a:defRPr/>
            </a:pPr>
            <a:r>
              <a:rPr lang="ru-RU" sz="2000" b="1" dirty="0" smtClean="0">
                <a:latin typeface="+mn-lt"/>
              </a:rPr>
              <a:t>ТАКИМ ОБРАЗОМ, ЕСЛИ ПО ВИНЕ РЕБЕНКА СОВЕРШЕНО ДОРОЖНО-ТРАНСПОРТНОЕ ПРОИСШЕСТВИЕ, В КОТОРОМ ПОСТРАДАЛИ ЛЮДИ И РАЗБИТ АВТОМОБИЛЬ, ТО ОТВЕЧАТЬ ПО ЗАКОНУ ПРИДЕТСЯ ЕГО РОДИТЕЛЯМ!</a:t>
            </a:r>
            <a:br>
              <a:rPr lang="ru-RU" sz="2000" b="1" dirty="0" smtClean="0">
                <a:latin typeface="+mn-lt"/>
              </a:rPr>
            </a:br>
            <a:r>
              <a:rPr lang="ru-RU" sz="2000" b="1" dirty="0" smtClean="0">
                <a:latin typeface="+mn-lt"/>
              </a:rPr>
              <a:t/>
            </a:r>
            <a:br>
              <a:rPr lang="ru-RU" sz="2000" b="1" dirty="0" smtClean="0">
                <a:latin typeface="+mn-lt"/>
              </a:rPr>
            </a:br>
            <a:r>
              <a:rPr lang="ru-RU" sz="2000" b="1" dirty="0" smtClean="0">
                <a:latin typeface="+mn-lt"/>
              </a:rPr>
              <a:t/>
            </a:r>
            <a:br>
              <a:rPr lang="ru-RU" sz="2000" b="1" dirty="0" smtClean="0">
                <a:latin typeface="+mn-lt"/>
              </a:rPr>
            </a:br>
            <a:endParaRPr lang="ru-RU" sz="2000" dirty="0">
              <a:latin typeface="+mn-l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43063" y="214313"/>
            <a:ext cx="6815137" cy="1143000"/>
          </a:xfrm>
        </p:spPr>
        <p:txBody>
          <a:bodyPr/>
          <a:lstStyle/>
          <a:p>
            <a:pPr>
              <a:defRPr/>
            </a:pPr>
            <a:r>
              <a:rPr lang="ru-RU" dirty="0" smtClean="0">
                <a:latin typeface="+mn-lt"/>
              </a:rPr>
              <a:t>Причины детского дорожно-транспортного травматизма:</a:t>
            </a:r>
          </a:p>
        </p:txBody>
      </p:sp>
      <p:sp>
        <p:nvSpPr>
          <p:cNvPr id="17411" name="Текст 3"/>
          <p:cNvSpPr>
            <a:spLocks noGrp="1"/>
          </p:cNvSpPr>
          <p:nvPr>
            <p:ph type="subTitle" idx="1"/>
          </p:nvPr>
        </p:nvSpPr>
        <p:spPr>
          <a:xfrm>
            <a:off x="1785938" y="1285875"/>
            <a:ext cx="6572250" cy="5143500"/>
          </a:xfrm>
        </p:spPr>
        <p:txBody>
          <a:bodyPr/>
          <a:lstStyle/>
          <a:p>
            <a:pPr algn="just">
              <a:buFont typeface="Wingdings" pitchFamily="2" charset="2"/>
              <a:buChar char="Ø"/>
            </a:pPr>
            <a:r>
              <a:rPr lang="ru-RU" sz="2000" smtClean="0">
                <a:solidFill>
                  <a:schemeClr val="bg2"/>
                </a:solidFill>
              </a:rPr>
              <a:t>Переход дороги в неустановленном месте, перед близко идущим транс портом.</a:t>
            </a:r>
          </a:p>
          <a:p>
            <a:pPr algn="just">
              <a:buFont typeface="Wingdings" pitchFamily="2" charset="2"/>
              <a:buChar char="Ø"/>
            </a:pPr>
            <a:r>
              <a:rPr lang="ru-RU" sz="2000" smtClean="0">
                <a:solidFill>
                  <a:schemeClr val="bg2"/>
                </a:solidFill>
              </a:rPr>
              <a:t>Игры на проезжей части. </a:t>
            </a:r>
          </a:p>
          <a:p>
            <a:pPr algn="just">
              <a:buFont typeface="Wingdings" pitchFamily="2" charset="2"/>
              <a:buChar char="Ø"/>
            </a:pPr>
            <a:r>
              <a:rPr lang="ru-RU" sz="2000" smtClean="0">
                <a:solidFill>
                  <a:schemeClr val="bg2"/>
                </a:solidFill>
              </a:rPr>
              <a:t>Невнимание к сигналам регулирования движением. </a:t>
            </a:r>
          </a:p>
          <a:p>
            <a:pPr algn="just">
              <a:buFont typeface="Wingdings" pitchFamily="2" charset="2"/>
              <a:buChar char="Ø"/>
            </a:pPr>
            <a:r>
              <a:rPr lang="ru-RU" sz="2000" smtClean="0">
                <a:solidFill>
                  <a:schemeClr val="bg2"/>
                </a:solidFill>
              </a:rPr>
              <a:t>Выход на проезжую часть из-за стоящих машин, сооружений, зелёных насаждений и других препятствий. </a:t>
            </a:r>
          </a:p>
          <a:p>
            <a:pPr algn="just">
              <a:buFont typeface="Wingdings" pitchFamily="2" charset="2"/>
              <a:buChar char="Ø"/>
            </a:pPr>
            <a:r>
              <a:rPr lang="ru-RU" sz="2000" smtClean="0">
                <a:solidFill>
                  <a:schemeClr val="bg2"/>
                </a:solidFill>
              </a:rPr>
              <a:t>Неправильный выбор места перехода дороги при высадке из маршрутного транспорта.</a:t>
            </a:r>
          </a:p>
          <a:p>
            <a:pPr algn="just">
              <a:buFont typeface="Wingdings" pitchFamily="2" charset="2"/>
              <a:buChar char="Ø"/>
            </a:pPr>
            <a:r>
              <a:rPr lang="ru-RU" sz="2000" smtClean="0">
                <a:solidFill>
                  <a:schemeClr val="bg2"/>
                </a:solidFill>
              </a:rPr>
              <a:t>Незнание правил перехода перекрёстка.</a:t>
            </a:r>
          </a:p>
          <a:p>
            <a:pPr algn="just">
              <a:buFont typeface="Wingdings" pitchFamily="2" charset="2"/>
              <a:buChar char="Ø"/>
            </a:pPr>
            <a:r>
              <a:rPr lang="ru-RU" sz="2000" smtClean="0">
                <a:solidFill>
                  <a:schemeClr val="bg2"/>
                </a:solidFill>
              </a:rPr>
              <a:t>Хождение по проезжей части при </a:t>
            </a:r>
          </a:p>
          <a:p>
            <a:pPr algn="just"/>
            <a:r>
              <a:rPr lang="ru-RU" sz="2000" smtClean="0">
                <a:solidFill>
                  <a:schemeClr val="bg2"/>
                </a:solidFill>
              </a:rPr>
              <a:t>наличии тротуара. </a:t>
            </a:r>
          </a:p>
          <a:p>
            <a:pPr algn="just">
              <a:buFont typeface="Wingdings" pitchFamily="2" charset="2"/>
              <a:buChar char="Ø"/>
            </a:pPr>
            <a:r>
              <a:rPr lang="ru-RU" sz="2000" smtClean="0">
                <a:solidFill>
                  <a:schemeClr val="bg2"/>
                </a:solidFill>
              </a:rPr>
              <a:t>Езда на велосипеде по проезжей части, </a:t>
            </a:r>
          </a:p>
          <a:p>
            <a:pPr algn="just"/>
            <a:r>
              <a:rPr lang="ru-RU" sz="2000" smtClean="0">
                <a:solidFill>
                  <a:schemeClr val="bg2"/>
                </a:solidFill>
              </a:rPr>
              <a:t>когда нет 14 лет. </a:t>
            </a:r>
          </a:p>
          <a:p>
            <a:pPr algn="just">
              <a:buFont typeface="Wingdings" pitchFamily="2" charset="2"/>
              <a:buChar char="Ø"/>
            </a:pPr>
            <a:r>
              <a:rPr lang="ru-RU" sz="2000" smtClean="0">
                <a:solidFill>
                  <a:schemeClr val="bg2"/>
                </a:solidFill>
              </a:rPr>
              <a:t>Езда на роликах и самокатах по </a:t>
            </a:r>
          </a:p>
          <a:p>
            <a:pPr algn="just"/>
            <a:r>
              <a:rPr lang="ru-RU" sz="2000" smtClean="0">
                <a:solidFill>
                  <a:schemeClr val="bg2"/>
                </a:solidFill>
              </a:rPr>
              <a:t>проезжей части.</a:t>
            </a:r>
          </a:p>
          <a:p>
            <a:pPr algn="just"/>
            <a:endParaRPr lang="ru-RU" sz="1600" smtClean="0">
              <a:solidFill>
                <a:schemeClr val="bg2"/>
              </a:solidFill>
            </a:endParaRPr>
          </a:p>
        </p:txBody>
      </p:sp>
      <p:pic>
        <p:nvPicPr>
          <p:cNvPr id="17412" name="Рисунок 7" descr="http://gigabaza.ru/images/36/71344/6a503d50.jpg"/>
          <p:cNvPicPr>
            <a:picLocks noChangeAspect="1" noChangeArrowheads="1"/>
          </p:cNvPicPr>
          <p:nvPr/>
        </p:nvPicPr>
        <p:blipFill>
          <a:blip r:embed="rId2"/>
          <a:srcRect/>
          <a:stretch>
            <a:fillRect/>
          </a:stretch>
        </p:blipFill>
        <p:spPr bwMode="auto">
          <a:xfrm>
            <a:off x="6362700" y="4914900"/>
            <a:ext cx="2781300" cy="1943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ctrTitle"/>
          </p:nvPr>
        </p:nvSpPr>
        <p:spPr>
          <a:xfrm>
            <a:off x="1643063" y="142875"/>
            <a:ext cx="6929437" cy="1214438"/>
          </a:xfrm>
        </p:spPr>
        <p:txBody>
          <a:bodyPr/>
          <a:lstStyle/>
          <a:p>
            <a:pPr>
              <a:defRPr/>
            </a:pPr>
            <a:r>
              <a:rPr lang="ru-RU" dirty="0" smtClean="0">
                <a:latin typeface="+mn-lt"/>
              </a:rPr>
              <a:t>Причины детского дорожно-транспортного травматизма:</a:t>
            </a:r>
          </a:p>
        </p:txBody>
      </p:sp>
      <p:sp>
        <p:nvSpPr>
          <p:cNvPr id="18435" name="Подзаголовок 2"/>
          <p:cNvSpPr>
            <a:spLocks noGrp="1"/>
          </p:cNvSpPr>
          <p:nvPr>
            <p:ph type="subTitle" idx="1"/>
          </p:nvPr>
        </p:nvSpPr>
        <p:spPr>
          <a:xfrm>
            <a:off x="1857375" y="1571625"/>
            <a:ext cx="6715125" cy="4572000"/>
          </a:xfrm>
        </p:spPr>
        <p:txBody>
          <a:bodyPr/>
          <a:lstStyle/>
          <a:p>
            <a:pPr algn="just"/>
            <a:endParaRPr lang="ru-RU" u="sng" smtClean="0">
              <a:solidFill>
                <a:schemeClr val="bg2"/>
              </a:solidFill>
            </a:endParaRPr>
          </a:p>
          <a:p>
            <a:pPr algn="just"/>
            <a:r>
              <a:rPr lang="ru-RU" u="sng" smtClean="0">
                <a:solidFill>
                  <a:schemeClr val="bg2"/>
                </a:solidFill>
              </a:rPr>
              <a:t>Психологические причины:</a:t>
            </a:r>
            <a:endParaRPr lang="ru-RU" smtClean="0">
              <a:solidFill>
                <a:schemeClr val="bg2"/>
              </a:solidFill>
            </a:endParaRPr>
          </a:p>
          <a:p>
            <a:pPr algn="just">
              <a:buFont typeface="Wingdings" pitchFamily="2" charset="2"/>
              <a:buChar char="Ø"/>
            </a:pPr>
            <a:r>
              <a:rPr lang="ru-RU" smtClean="0">
                <a:solidFill>
                  <a:schemeClr val="bg2"/>
                </a:solidFill>
              </a:rPr>
              <a:t>Бегство от опасности в потоке </a:t>
            </a:r>
          </a:p>
          <a:p>
            <a:pPr algn="just"/>
            <a:r>
              <a:rPr lang="ru-RU" smtClean="0">
                <a:solidFill>
                  <a:schemeClr val="bg2"/>
                </a:solidFill>
              </a:rPr>
              <a:t>движущегося транспорта.</a:t>
            </a:r>
          </a:p>
          <a:p>
            <a:pPr algn="just">
              <a:buFont typeface="Wingdings" pitchFamily="2" charset="2"/>
              <a:buChar char="Ø"/>
            </a:pPr>
            <a:r>
              <a:rPr lang="ru-RU" smtClean="0">
                <a:solidFill>
                  <a:schemeClr val="bg2"/>
                </a:solidFill>
              </a:rPr>
              <a:t>Неумение детей наблюдать.</a:t>
            </a:r>
          </a:p>
          <a:p>
            <a:pPr algn="just">
              <a:buFont typeface="Wingdings" pitchFamily="2" charset="2"/>
              <a:buChar char="Ø"/>
            </a:pPr>
            <a:r>
              <a:rPr lang="ru-RU" smtClean="0">
                <a:solidFill>
                  <a:schemeClr val="bg2"/>
                </a:solidFill>
              </a:rPr>
              <a:t>Невнимательность.</a:t>
            </a:r>
          </a:p>
          <a:p>
            <a:pPr algn="just">
              <a:buFont typeface="Wingdings" pitchFamily="2" charset="2"/>
              <a:buChar char="Ø"/>
            </a:pPr>
            <a:r>
              <a:rPr lang="ru-RU" smtClean="0">
                <a:solidFill>
                  <a:schemeClr val="bg2"/>
                </a:solidFill>
              </a:rPr>
              <a:t>Неразвитое чувство опасности.</a:t>
            </a:r>
          </a:p>
          <a:p>
            <a:pPr algn="just">
              <a:buFont typeface="Wingdings" pitchFamily="2" charset="2"/>
              <a:buChar char="Ø"/>
            </a:pPr>
            <a:r>
              <a:rPr lang="ru-RU" smtClean="0">
                <a:solidFill>
                  <a:schemeClr val="bg2"/>
                </a:solidFill>
              </a:rPr>
              <a:t>Недостаточный надзор взрослых</a:t>
            </a:r>
          </a:p>
          <a:p>
            <a:pPr algn="just"/>
            <a:r>
              <a:rPr lang="ru-RU" smtClean="0">
                <a:solidFill>
                  <a:schemeClr val="bg2"/>
                </a:solidFill>
              </a:rPr>
              <a:t> за поведением детей.</a:t>
            </a:r>
          </a:p>
        </p:txBody>
      </p:sp>
      <p:pic>
        <p:nvPicPr>
          <p:cNvPr id="18436" name="Рисунок 6" descr="http://gigabaza.ru/images/36/71344/m4181f900.jpg"/>
          <p:cNvPicPr>
            <a:picLocks noChangeAspect="1" noChangeArrowheads="1"/>
          </p:cNvPicPr>
          <p:nvPr/>
        </p:nvPicPr>
        <p:blipFill>
          <a:blip r:embed="rId2"/>
          <a:srcRect/>
          <a:stretch>
            <a:fillRect/>
          </a:stretch>
        </p:blipFill>
        <p:spPr bwMode="auto">
          <a:xfrm>
            <a:off x="6362700" y="4981575"/>
            <a:ext cx="2781300" cy="18764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14500" y="285750"/>
            <a:ext cx="6743700" cy="1000125"/>
          </a:xfrm>
        </p:spPr>
        <p:txBody>
          <a:bodyPr/>
          <a:lstStyle/>
          <a:p>
            <a:pPr>
              <a:defRPr/>
            </a:pPr>
            <a:r>
              <a:rPr lang="ru-RU" sz="2000" b="1" i="1" dirty="0" smtClean="0">
                <a:latin typeface="+mn-lt"/>
              </a:rPr>
              <a:t>Рекомендации  по профилактике </a:t>
            </a:r>
            <a:br>
              <a:rPr lang="ru-RU" sz="2000" b="1" i="1" dirty="0" smtClean="0">
                <a:latin typeface="+mn-lt"/>
              </a:rPr>
            </a:br>
            <a:r>
              <a:rPr lang="ru-RU" sz="2000" b="1" i="1" dirty="0" smtClean="0">
                <a:latin typeface="+mn-lt"/>
              </a:rPr>
              <a:t>детского дорожно-транспортного травматизма</a:t>
            </a:r>
            <a:r>
              <a:rPr lang="ru-RU" sz="2000" dirty="0" smtClean="0">
                <a:latin typeface="+mn-lt"/>
              </a:rPr>
              <a:t/>
            </a:r>
            <a:br>
              <a:rPr lang="ru-RU" sz="2000" dirty="0" smtClean="0">
                <a:latin typeface="+mn-lt"/>
              </a:rPr>
            </a:br>
            <a:endParaRPr lang="ru-RU" sz="2000" dirty="0">
              <a:latin typeface="+mn-lt"/>
            </a:endParaRPr>
          </a:p>
        </p:txBody>
      </p:sp>
      <p:sp>
        <p:nvSpPr>
          <p:cNvPr id="19459" name="Подзаголовок 2"/>
          <p:cNvSpPr>
            <a:spLocks noGrp="1"/>
          </p:cNvSpPr>
          <p:nvPr>
            <p:ph type="subTitle" idx="1"/>
          </p:nvPr>
        </p:nvSpPr>
        <p:spPr>
          <a:xfrm>
            <a:off x="1928813" y="1285875"/>
            <a:ext cx="6643687" cy="5072063"/>
          </a:xfrm>
        </p:spPr>
        <p:txBody>
          <a:bodyPr/>
          <a:lstStyle/>
          <a:p>
            <a:pPr algn="just"/>
            <a:endParaRPr lang="ru-RU" sz="2000" u="sng" smtClean="0"/>
          </a:p>
          <a:p>
            <a:pPr algn="just"/>
            <a:r>
              <a:rPr lang="ru-RU" sz="2000" u="sng" smtClean="0"/>
              <a:t>При выходе из дома:</a:t>
            </a:r>
          </a:p>
          <a:p>
            <a:pPr algn="just"/>
            <a:endParaRPr lang="ru-RU" sz="2000" smtClean="0"/>
          </a:p>
          <a:p>
            <a:pPr algn="just">
              <a:buFont typeface="Wingdings" pitchFamily="2" charset="2"/>
              <a:buChar char="q"/>
            </a:pPr>
            <a:r>
              <a:rPr lang="ru-RU" sz="2000" smtClean="0"/>
              <a:t>если у подъезда дома возможно движение транспортных средств, сразу обратите на это внимание и вместе посмотрите, не приближается ли к вам автомобиль, мотоцикл, мопед, велосипед;</a:t>
            </a:r>
          </a:p>
          <a:p>
            <a:pPr algn="just">
              <a:buFont typeface="Wingdings" pitchFamily="2" charset="2"/>
              <a:buChar char="q"/>
            </a:pPr>
            <a:r>
              <a:rPr lang="ru-RU" sz="2000" smtClean="0"/>
              <a:t>если у подъезда стоят транспортные средства или растут деревья, закрывающие обзор, приостановите свое движение и оглянитесь – нет ли за препятствием опасности</a:t>
            </a:r>
            <a:r>
              <a:rPr lang="ru-RU" smtClean="0"/>
              <a:t>.</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71625" y="214313"/>
            <a:ext cx="6886575" cy="857250"/>
          </a:xfrm>
        </p:spPr>
        <p:txBody>
          <a:bodyPr/>
          <a:lstStyle/>
          <a:p>
            <a:pPr>
              <a:defRPr/>
            </a:pPr>
            <a:r>
              <a:rPr lang="ru-RU" sz="2000" b="1" i="1" dirty="0" smtClean="0">
                <a:latin typeface="+mn-lt"/>
              </a:rPr>
              <a:t>Рекомендации  по профилактике </a:t>
            </a:r>
            <a:br>
              <a:rPr lang="ru-RU" sz="2000" b="1" i="1" dirty="0" smtClean="0">
                <a:latin typeface="+mn-lt"/>
              </a:rPr>
            </a:br>
            <a:r>
              <a:rPr lang="ru-RU" sz="2000" b="1" i="1" dirty="0" smtClean="0">
                <a:latin typeface="+mn-lt"/>
              </a:rPr>
              <a:t>детского дорожно-транспортного травматизма</a:t>
            </a:r>
            <a:endParaRPr lang="ru-RU" dirty="0"/>
          </a:p>
        </p:txBody>
      </p:sp>
      <p:sp>
        <p:nvSpPr>
          <p:cNvPr id="20483" name="Подзаголовок 2"/>
          <p:cNvSpPr>
            <a:spLocks noGrp="1"/>
          </p:cNvSpPr>
          <p:nvPr>
            <p:ph type="subTitle" idx="1"/>
          </p:nvPr>
        </p:nvSpPr>
        <p:spPr>
          <a:xfrm>
            <a:off x="1643063" y="1428750"/>
            <a:ext cx="6858000" cy="4643438"/>
          </a:xfrm>
        </p:spPr>
        <p:txBody>
          <a:bodyPr/>
          <a:lstStyle/>
          <a:p>
            <a:pPr algn="just"/>
            <a:r>
              <a:rPr lang="ru-RU" sz="1900" u="sng" smtClean="0"/>
              <a:t>При движении по тротуару:</a:t>
            </a:r>
            <a:endParaRPr lang="ru-RU" sz="1900" smtClean="0"/>
          </a:p>
          <a:p>
            <a:pPr algn="just">
              <a:buFont typeface="Wingdings" pitchFamily="2" charset="2"/>
              <a:buChar char="q"/>
            </a:pPr>
            <a:r>
              <a:rPr lang="ru-RU" sz="1900" smtClean="0"/>
              <a:t>придерживайтесь правой стороны тротуара;</a:t>
            </a:r>
          </a:p>
          <a:p>
            <a:pPr algn="just">
              <a:buFont typeface="Wingdings" pitchFamily="2" charset="2"/>
              <a:buChar char="q"/>
            </a:pPr>
            <a:r>
              <a:rPr lang="ru-RU" sz="1900" smtClean="0"/>
              <a:t>не видите ребенка по краю тротуара: взрослый должен находиться со стороны проезжей части;</a:t>
            </a:r>
          </a:p>
          <a:p>
            <a:pPr algn="just">
              <a:buFont typeface="Wingdings" pitchFamily="2" charset="2"/>
              <a:buChar char="q"/>
            </a:pPr>
            <a:r>
              <a:rPr lang="ru-RU" sz="1900" smtClean="0"/>
              <a:t>маленький ребенок должен идти рядом со взрослым, крепко держась за руку;</a:t>
            </a:r>
          </a:p>
          <a:p>
            <a:pPr algn="just">
              <a:buFont typeface="Wingdings" pitchFamily="2" charset="2"/>
              <a:buChar char="q"/>
            </a:pPr>
            <a:r>
              <a:rPr lang="ru-RU" sz="1900" smtClean="0"/>
              <a:t>приучите ребенка идти по тротуару, внимательно наблюдать за выездом со двора или с территории предприятия;</a:t>
            </a:r>
          </a:p>
          <a:p>
            <a:pPr algn="just">
              <a:buFont typeface="Wingdings" pitchFamily="2" charset="2"/>
              <a:buChar char="q"/>
            </a:pPr>
            <a:r>
              <a:rPr lang="ru-RU" sz="1900" smtClean="0"/>
              <a:t>разъясните детям, что забрасывание проезжей части (камнями, стеклом) и повреждение дорожных знаков могут привести к несчастному случаю;</a:t>
            </a:r>
          </a:p>
          <a:p>
            <a:pPr algn="just">
              <a:buFont typeface="Wingdings" pitchFamily="2" charset="2"/>
              <a:buChar char="q"/>
            </a:pPr>
            <a:r>
              <a:rPr lang="ru-RU" sz="1900" smtClean="0"/>
              <a:t>не приучайте детей выходить на проезжую часть; коляски и санки с детьми возите только по тротуару;</a:t>
            </a:r>
          </a:p>
          <a:p>
            <a:pPr algn="just">
              <a:buFont typeface="Wingdings" pitchFamily="2" charset="2"/>
              <a:buChar char="q"/>
            </a:pPr>
            <a:r>
              <a:rPr lang="ru-RU" sz="1900" smtClean="0"/>
              <a:t>при движении группы ребят учите их идти в паре, выполняя все указания взрослых, сопровождающих детей.</a:t>
            </a:r>
          </a:p>
          <a:p>
            <a:endParaRPr lang="ru-RU"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ctrTitle"/>
          </p:nvPr>
        </p:nvSpPr>
        <p:spPr>
          <a:xfrm>
            <a:off x="685800" y="357188"/>
            <a:ext cx="7772400" cy="928687"/>
          </a:xfrm>
        </p:spPr>
        <p:txBody>
          <a:bodyPr/>
          <a:lstStyle/>
          <a:p>
            <a:pPr>
              <a:defRPr/>
            </a:pPr>
            <a:r>
              <a:rPr lang="ru-RU" sz="2000" b="1" i="1" dirty="0" smtClean="0">
                <a:latin typeface="+mn-lt"/>
              </a:rPr>
              <a:t>Рекомендации по профилактике </a:t>
            </a:r>
            <a:br>
              <a:rPr lang="ru-RU" sz="2000" b="1" i="1" dirty="0" smtClean="0">
                <a:latin typeface="+mn-lt"/>
              </a:rPr>
            </a:br>
            <a:r>
              <a:rPr lang="ru-RU" sz="2000" b="1" i="1" dirty="0" smtClean="0">
                <a:latin typeface="+mn-lt"/>
              </a:rPr>
              <a:t>детского дорожно-транспортного травматизма</a:t>
            </a:r>
            <a:endParaRPr lang="ru-RU" sz="2000" dirty="0" smtClean="0">
              <a:latin typeface="+mn-lt"/>
            </a:endParaRPr>
          </a:p>
        </p:txBody>
      </p:sp>
      <p:sp>
        <p:nvSpPr>
          <p:cNvPr id="21507" name="Подзаголовок 2"/>
          <p:cNvSpPr>
            <a:spLocks noGrp="1"/>
          </p:cNvSpPr>
          <p:nvPr>
            <p:ph type="subTitle" idx="1"/>
          </p:nvPr>
        </p:nvSpPr>
        <p:spPr>
          <a:xfrm>
            <a:off x="1371600" y="1285875"/>
            <a:ext cx="7129463" cy="5072063"/>
          </a:xfrm>
        </p:spPr>
        <p:txBody>
          <a:bodyPr/>
          <a:lstStyle/>
          <a:p>
            <a:pPr algn="l"/>
            <a:endParaRPr lang="ru-RU" sz="2000" u="sng" smtClean="0"/>
          </a:p>
          <a:p>
            <a:pPr algn="l"/>
            <a:r>
              <a:rPr lang="ru-RU" sz="2000" u="sng" smtClean="0"/>
              <a:t>При переходе проезжей части:</a:t>
            </a:r>
            <a:endParaRPr lang="ru-RU" sz="2000" smtClean="0"/>
          </a:p>
          <a:p>
            <a:pPr algn="l">
              <a:buFont typeface="Wingdings" pitchFamily="2" charset="2"/>
              <a:buChar char="q"/>
            </a:pPr>
            <a:r>
              <a:rPr lang="ru-RU" sz="2000" smtClean="0"/>
              <a:t>остановитесь, осмотрите проезжую часть;</a:t>
            </a:r>
          </a:p>
          <a:p>
            <a:pPr algn="l">
              <a:buFont typeface="Wingdings" pitchFamily="2" charset="2"/>
              <a:buChar char="q"/>
            </a:pPr>
            <a:r>
              <a:rPr lang="ru-RU" sz="2000" smtClean="0"/>
              <a:t>подчеркивайте свои действия: остановка для осмотра дороги, поворот головы для осмотра дороги, остановка для пропуска автомобилей;</a:t>
            </a:r>
          </a:p>
          <a:p>
            <a:pPr algn="l">
              <a:buFont typeface="Wingdings" pitchFamily="2" charset="2"/>
              <a:buChar char="q"/>
            </a:pPr>
            <a:r>
              <a:rPr lang="ru-RU" sz="2000" smtClean="0"/>
              <a:t>идите только на зеленый сигнал светофора ;</a:t>
            </a:r>
          </a:p>
          <a:p>
            <a:pPr algn="l">
              <a:buFont typeface="Wingdings" pitchFamily="2" charset="2"/>
              <a:buChar char="q"/>
            </a:pPr>
            <a:r>
              <a:rPr lang="ru-RU" sz="2000" smtClean="0"/>
              <a:t>выходя на проезжую часть, прекращайте разговоры; ребенок должен усвоить, что при переходе дороги разговоры излишни;</a:t>
            </a:r>
          </a:p>
          <a:p>
            <a:pPr algn="l">
              <a:buFont typeface="Wingdings" pitchFamily="2" charset="2"/>
              <a:buChar char="q"/>
            </a:pPr>
            <a:r>
              <a:rPr lang="ru-RU" sz="2000" smtClean="0"/>
              <a:t>не спешите и не бегите; переходите дорогу всегда размеренным шагом;</a:t>
            </a:r>
          </a:p>
          <a:p>
            <a:pPr algn="l">
              <a:buFont typeface="Wingdings" pitchFamily="2" charset="2"/>
              <a:buChar char="q"/>
            </a:pPr>
            <a:r>
              <a:rPr lang="ru-RU" sz="2000" smtClean="0"/>
              <a:t>не переходите дорогу наискосок, идете строго поперек улицы. Это делается для лучшего наблюдения за автомототранспортными средствами.</a:t>
            </a:r>
          </a:p>
          <a:p>
            <a:endParaRPr lang="ru-RU"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0188" y="357188"/>
            <a:ext cx="6958012" cy="928687"/>
          </a:xfrm>
        </p:spPr>
        <p:txBody>
          <a:bodyPr/>
          <a:lstStyle/>
          <a:p>
            <a:pPr>
              <a:defRPr/>
            </a:pPr>
            <a:r>
              <a:rPr lang="ru-RU" sz="2000" b="1" i="1" dirty="0" smtClean="0">
                <a:latin typeface="+mn-lt"/>
              </a:rPr>
              <a:t>Рекомендации по профилактике </a:t>
            </a:r>
            <a:br>
              <a:rPr lang="ru-RU" sz="2000" b="1" i="1" dirty="0" smtClean="0">
                <a:latin typeface="+mn-lt"/>
              </a:rPr>
            </a:br>
            <a:r>
              <a:rPr lang="ru-RU" sz="2000" b="1" i="1" dirty="0" smtClean="0">
                <a:latin typeface="+mn-lt"/>
              </a:rPr>
              <a:t>детского дорожно-транспортного травматизма</a:t>
            </a:r>
            <a:endParaRPr lang="ru-RU" sz="2000" dirty="0">
              <a:latin typeface="+mn-lt"/>
            </a:endParaRPr>
          </a:p>
        </p:txBody>
      </p:sp>
      <p:sp>
        <p:nvSpPr>
          <p:cNvPr id="22531" name="Подзаголовок 2"/>
          <p:cNvSpPr>
            <a:spLocks noGrp="1"/>
          </p:cNvSpPr>
          <p:nvPr>
            <p:ph type="subTitle" idx="1"/>
          </p:nvPr>
        </p:nvSpPr>
        <p:spPr>
          <a:xfrm>
            <a:off x="1500188" y="1643063"/>
            <a:ext cx="6929437" cy="4429125"/>
          </a:xfrm>
        </p:spPr>
        <p:txBody>
          <a:bodyPr/>
          <a:lstStyle/>
          <a:p>
            <a:pPr algn="l"/>
            <a:endParaRPr lang="ru-RU" sz="2000" u="sng" smtClean="0"/>
          </a:p>
          <a:p>
            <a:pPr algn="l"/>
            <a:r>
              <a:rPr lang="ru-RU" sz="2000" u="sng" smtClean="0"/>
              <a:t>При переходе проезжей части:</a:t>
            </a:r>
            <a:endParaRPr lang="ru-RU" sz="2000" smtClean="0"/>
          </a:p>
          <a:p>
            <a:pPr algn="l">
              <a:buFont typeface="Wingdings" pitchFamily="2" charset="2"/>
              <a:buChar char="q"/>
            </a:pPr>
            <a:r>
              <a:rPr lang="ru-RU" sz="2000" smtClean="0"/>
              <a:t>не выходите на проезжую часть из-за транспортного средства или из-за кустов, не осмотрев предварительно улицу, приучите ребенка делать так же;</a:t>
            </a:r>
          </a:p>
          <a:p>
            <a:pPr algn="l">
              <a:buFont typeface="Wingdings" pitchFamily="2" charset="2"/>
              <a:buChar char="q"/>
            </a:pPr>
            <a:r>
              <a:rPr lang="ru-RU" sz="2000" smtClean="0"/>
              <a:t>не торопитесь перейти дорогу, если на другой стороне вы увидели друзей, родственников, знакомых, нужный автобус или троллейбус. Не спешите и не бегите к ним- это опасно;</a:t>
            </a:r>
          </a:p>
          <a:p>
            <a:pPr algn="l">
              <a:buFont typeface="Wingdings" pitchFamily="2" charset="2"/>
              <a:buChar char="q"/>
            </a:pPr>
            <a:r>
              <a:rPr lang="ru-RU" sz="2000" smtClean="0"/>
              <a:t>при переходе проезжей части по нерегулируемому переходу в группе людей учите ребенка внимательно следить за началом движения транспорта, не подражайте поведению спутников, не наблюдая за движением транспорта.</a:t>
            </a:r>
          </a:p>
          <a:p>
            <a:endParaRPr lang="ru-RU"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ctrTitle"/>
          </p:nvPr>
        </p:nvSpPr>
        <p:spPr>
          <a:xfrm>
            <a:off x="685800" y="357188"/>
            <a:ext cx="7772400" cy="928687"/>
          </a:xfrm>
        </p:spPr>
        <p:txBody>
          <a:bodyPr/>
          <a:lstStyle/>
          <a:p>
            <a:pPr>
              <a:defRPr/>
            </a:pPr>
            <a:r>
              <a:rPr lang="ru-RU" sz="2000" b="1" i="1" dirty="0" smtClean="0">
                <a:latin typeface="+mn-lt"/>
              </a:rPr>
              <a:t>Рекомендации по профилактике </a:t>
            </a:r>
            <a:br>
              <a:rPr lang="ru-RU" sz="2000" b="1" i="1" dirty="0" smtClean="0">
                <a:latin typeface="+mn-lt"/>
              </a:rPr>
            </a:br>
            <a:r>
              <a:rPr lang="ru-RU" sz="2000" b="1" i="1" dirty="0" smtClean="0">
                <a:latin typeface="+mn-lt"/>
              </a:rPr>
              <a:t>детского дорожно-транспортного травматизма</a:t>
            </a:r>
            <a:endParaRPr lang="ru-RU" dirty="0" smtClean="0"/>
          </a:p>
        </p:txBody>
      </p:sp>
      <p:sp>
        <p:nvSpPr>
          <p:cNvPr id="23555" name="Подзаголовок 2"/>
          <p:cNvSpPr>
            <a:spLocks noGrp="1"/>
          </p:cNvSpPr>
          <p:nvPr>
            <p:ph type="subTitle" idx="1"/>
          </p:nvPr>
        </p:nvSpPr>
        <p:spPr>
          <a:xfrm>
            <a:off x="1928813" y="1428750"/>
            <a:ext cx="6500812" cy="4643438"/>
          </a:xfrm>
        </p:spPr>
        <p:txBody>
          <a:bodyPr/>
          <a:lstStyle/>
          <a:p>
            <a:pPr algn="l"/>
            <a:r>
              <a:rPr lang="ru-RU" sz="1900" u="sng" smtClean="0"/>
              <a:t>При посадке и высадке из общественного транспорта:</a:t>
            </a:r>
            <a:endParaRPr lang="ru-RU" sz="1900" smtClean="0"/>
          </a:p>
          <a:p>
            <a:pPr algn="just">
              <a:buFont typeface="Wingdings" pitchFamily="2" charset="2"/>
              <a:buChar char="q"/>
            </a:pPr>
            <a:r>
              <a:rPr lang="ru-RU" sz="1800" smtClean="0"/>
              <a:t>Взрослый выходит впереди ребенка; маленький ребенок может упасть, ребенок постарше может выбежать из-за стоящего транспорта на проезжую часть;</a:t>
            </a:r>
          </a:p>
          <a:p>
            <a:pPr algn="just">
              <a:buFont typeface="Wingdings" pitchFamily="2" charset="2"/>
              <a:buChar char="q"/>
            </a:pPr>
            <a:r>
              <a:rPr lang="ru-RU" sz="1800" smtClean="0"/>
              <a:t>подходите для посадки к двери транспортного средства только после полной его остановки, можете оступиться и попасть под колеса;</a:t>
            </a:r>
          </a:p>
          <a:p>
            <a:pPr algn="just">
              <a:buFont typeface="Wingdings" pitchFamily="2" charset="2"/>
              <a:buChar char="q"/>
            </a:pPr>
            <a:r>
              <a:rPr lang="ru-RU" sz="1800" smtClean="0"/>
              <a:t>не садитесь в общественный транспорт (троллейбус, автобус) в последний момент при его отправлении (может прижать дверьми). Особую опасность представляет передняя дверь, так как можно попасть под колеса транспортного средства.</a:t>
            </a:r>
          </a:p>
          <a:p>
            <a:pPr algn="just"/>
            <a:endParaRPr lang="ru-RU" sz="1800" smtClean="0"/>
          </a:p>
          <a:p>
            <a:pPr algn="just"/>
            <a:r>
              <a:rPr lang="ru-RU" sz="2000" u="sng" smtClean="0"/>
              <a:t>При ожидании общественного транспорта:</a:t>
            </a:r>
            <a:endParaRPr lang="ru-RU" sz="2000" smtClean="0"/>
          </a:p>
          <a:p>
            <a:pPr algn="just">
              <a:buFont typeface="Wingdings" pitchFamily="2" charset="2"/>
              <a:buChar char="q"/>
            </a:pPr>
            <a:r>
              <a:rPr lang="ru-RU" sz="1800" smtClean="0"/>
              <a:t>стойте  только на посадочных площадках, а при их отсутствии – на тротуаре или обочине.</a:t>
            </a:r>
          </a:p>
          <a:p>
            <a:endParaRPr lang="ru-RU"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ctrTitle"/>
          </p:nvPr>
        </p:nvSpPr>
        <p:spPr>
          <a:xfrm>
            <a:off x="1857375" y="428625"/>
            <a:ext cx="6600825" cy="857250"/>
          </a:xfrm>
        </p:spPr>
        <p:txBody>
          <a:bodyPr/>
          <a:lstStyle/>
          <a:p>
            <a:pPr>
              <a:defRPr/>
            </a:pPr>
            <a:r>
              <a:rPr lang="ru-RU" sz="2000" b="1" i="1" dirty="0" smtClean="0">
                <a:latin typeface="+mn-lt"/>
              </a:rPr>
              <a:t>Рекомендации по профилактике </a:t>
            </a:r>
            <a:br>
              <a:rPr lang="ru-RU" sz="2000" b="1" i="1" dirty="0" smtClean="0">
                <a:latin typeface="+mn-lt"/>
              </a:rPr>
            </a:br>
            <a:r>
              <a:rPr lang="ru-RU" sz="2000" b="1" i="1" dirty="0" smtClean="0">
                <a:latin typeface="+mn-lt"/>
              </a:rPr>
              <a:t>детского дорожно-транспортного травматизма</a:t>
            </a:r>
            <a:endParaRPr lang="ru-RU" sz="2000" dirty="0" smtClean="0">
              <a:latin typeface="+mn-lt"/>
            </a:endParaRPr>
          </a:p>
        </p:txBody>
      </p:sp>
      <p:sp>
        <p:nvSpPr>
          <p:cNvPr id="24579" name="Подзаголовок 2"/>
          <p:cNvSpPr>
            <a:spLocks noGrp="1"/>
          </p:cNvSpPr>
          <p:nvPr>
            <p:ph type="subTitle" idx="1"/>
          </p:nvPr>
        </p:nvSpPr>
        <p:spPr>
          <a:xfrm>
            <a:off x="1857375" y="1285875"/>
            <a:ext cx="6643688" cy="5072063"/>
          </a:xfrm>
        </p:spPr>
        <p:txBody>
          <a:bodyPr/>
          <a:lstStyle/>
          <a:p>
            <a:pPr algn="just"/>
            <a:r>
              <a:rPr lang="ru-RU" sz="1900" u="sng" smtClean="0"/>
              <a:t>При движении автомобиля:</a:t>
            </a:r>
            <a:endParaRPr lang="ru-RU" sz="1900" smtClean="0"/>
          </a:p>
          <a:p>
            <a:pPr algn="just">
              <a:buFont typeface="Wingdings" pitchFamily="2" charset="2"/>
              <a:buChar char="q"/>
            </a:pPr>
            <a:r>
              <a:rPr lang="ru-RU" sz="1900" smtClean="0"/>
              <a:t>не разрешайте  ребенку во время движения сидеть рядом с водителем, стоять на заднем сиденье: при столкновении или внезапной остановке он может удариться о переднюю панель или стекло, перелететь через спинку сиденья;</a:t>
            </a:r>
          </a:p>
          <a:p>
            <a:pPr algn="just">
              <a:buFont typeface="Wingdings" pitchFamily="2" charset="2"/>
              <a:buChar char="q"/>
            </a:pPr>
            <a:r>
              <a:rPr lang="ru-RU" sz="1900" smtClean="0"/>
              <a:t>согласно ПДД перевозка детей до 12-летнего возраста в транспортных средствах, оборудованных ремнями безопасности, должна осуществляться с использованием специальных детских удерживающих устройств, соответствующих весу и росту ребенка, или иных средств,   а на переднем сиденье легкового автомобиля – только с использованием специальных детских удерживающих устройств;</a:t>
            </a:r>
          </a:p>
          <a:p>
            <a:pPr algn="just">
              <a:buFont typeface="Wingdings" pitchFamily="2" charset="2"/>
              <a:buChar char="q"/>
            </a:pPr>
            <a:r>
              <a:rPr lang="ru-RU" sz="1900" smtClean="0"/>
              <a:t>ребенок должен быть приучен к тому, что первым из автомобиля выходит взрослый человек.</a:t>
            </a:r>
          </a:p>
          <a:p>
            <a:endParaRPr lang="ru-RU"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1"/>
          <p:cNvSpPr>
            <a:spLocks noGrp="1"/>
          </p:cNvSpPr>
          <p:nvPr>
            <p:ph type="ctrTitle"/>
          </p:nvPr>
        </p:nvSpPr>
        <p:spPr>
          <a:xfrm>
            <a:off x="685800" y="357188"/>
            <a:ext cx="7772400" cy="928687"/>
          </a:xfrm>
        </p:spPr>
        <p:txBody>
          <a:bodyPr/>
          <a:lstStyle/>
          <a:p>
            <a:pPr>
              <a:defRPr/>
            </a:pPr>
            <a:r>
              <a:rPr lang="ru-RU" sz="2000" b="1" i="1" dirty="0" smtClean="0">
                <a:latin typeface="+mn-lt"/>
              </a:rPr>
              <a:t>Рекомендации по профилактике </a:t>
            </a:r>
            <a:br>
              <a:rPr lang="ru-RU" sz="2000" b="1" i="1" dirty="0" smtClean="0">
                <a:latin typeface="+mn-lt"/>
              </a:rPr>
            </a:br>
            <a:r>
              <a:rPr lang="ru-RU" sz="2000" b="1" i="1" dirty="0" smtClean="0">
                <a:latin typeface="+mn-lt"/>
              </a:rPr>
              <a:t>детского дорожно-транспортного травматизма</a:t>
            </a:r>
            <a:endParaRPr lang="ru-RU" sz="2000" dirty="0" smtClean="0">
              <a:latin typeface="+mn-lt"/>
            </a:endParaRPr>
          </a:p>
        </p:txBody>
      </p:sp>
      <p:sp>
        <p:nvSpPr>
          <p:cNvPr id="25603" name="Подзаголовок 2"/>
          <p:cNvSpPr>
            <a:spLocks noGrp="1"/>
          </p:cNvSpPr>
          <p:nvPr>
            <p:ph type="subTitle" idx="1"/>
          </p:nvPr>
        </p:nvSpPr>
        <p:spPr>
          <a:xfrm>
            <a:off x="1857375" y="1428750"/>
            <a:ext cx="6643688" cy="4786313"/>
          </a:xfrm>
        </p:spPr>
        <p:txBody>
          <a:bodyPr/>
          <a:lstStyle/>
          <a:p>
            <a:pPr algn="just"/>
            <a:endParaRPr lang="ru-RU" sz="2000" u="sng" smtClean="0"/>
          </a:p>
          <a:p>
            <a:pPr algn="just"/>
            <a:endParaRPr lang="ru-RU" sz="2000" u="sng" smtClean="0"/>
          </a:p>
          <a:p>
            <a:pPr algn="just"/>
            <a:r>
              <a:rPr lang="ru-RU" sz="2000" u="sng" smtClean="0"/>
              <a:t>При поездке в общественном транспорте:</a:t>
            </a:r>
          </a:p>
          <a:p>
            <a:pPr algn="just"/>
            <a:endParaRPr lang="ru-RU" sz="2000" smtClean="0"/>
          </a:p>
          <a:p>
            <a:pPr algn="just">
              <a:buFont typeface="Wingdings" pitchFamily="2" charset="2"/>
              <a:buChar char="q"/>
            </a:pPr>
            <a:r>
              <a:rPr lang="ru-RU" sz="2000" smtClean="0"/>
              <a:t> крепко держитесь за поручни, чтобы при торможении не получить травму от удара;</a:t>
            </a:r>
          </a:p>
          <a:p>
            <a:pPr algn="just">
              <a:buFont typeface="Wingdings" pitchFamily="2" charset="2"/>
              <a:buChar char="q"/>
            </a:pPr>
            <a:endParaRPr lang="ru-RU" sz="2000" smtClean="0"/>
          </a:p>
          <a:p>
            <a:pPr algn="just">
              <a:buFont typeface="Wingdings" pitchFamily="2" charset="2"/>
              <a:buChar char="q"/>
            </a:pPr>
            <a:r>
              <a:rPr lang="ru-RU" sz="2000" smtClean="0"/>
              <a:t> входить в любой вид транспорта и выходить из него можно только тогда, когда он стоит.</a:t>
            </a:r>
          </a:p>
          <a:p>
            <a:pPr algn="just"/>
            <a:endParaRPr lang="ru-RU" sz="20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3"/>
          <p:cNvSpPr>
            <a:spLocks noGrp="1"/>
          </p:cNvSpPr>
          <p:nvPr>
            <p:ph type="ctrTitle"/>
          </p:nvPr>
        </p:nvSpPr>
        <p:spPr>
          <a:xfrm>
            <a:off x="1785938" y="857250"/>
            <a:ext cx="1714500" cy="1143000"/>
          </a:xfrm>
        </p:spPr>
        <p:txBody>
          <a:bodyPr/>
          <a:lstStyle/>
          <a:p>
            <a:pPr>
              <a:defRPr/>
            </a:pPr>
            <a:r>
              <a:rPr lang="ru-RU" sz="2400" b="1" dirty="0" smtClean="0">
                <a:latin typeface="+mn-lt"/>
              </a:rPr>
              <a:t>ЗАДАЧИ:</a:t>
            </a:r>
          </a:p>
        </p:txBody>
      </p:sp>
      <p:sp>
        <p:nvSpPr>
          <p:cNvPr id="8195" name="Rectangle 4"/>
          <p:cNvSpPr>
            <a:spLocks noGrp="1" noChangeArrowheads="1"/>
          </p:cNvSpPr>
          <p:nvPr>
            <p:ph type="subTitle" idx="1"/>
          </p:nvPr>
        </p:nvSpPr>
        <p:spPr>
          <a:xfrm>
            <a:off x="3500438" y="1285875"/>
            <a:ext cx="5286375" cy="6494463"/>
          </a:xfrm>
          <a:noFill/>
        </p:spPr>
        <p:txBody>
          <a:bodyPr lIns="91440" tIns="45720" rIns="91440" bIns="45720" anchor="ctr">
            <a:spAutoFit/>
          </a:bodyPr>
          <a:lstStyle/>
          <a:p>
            <a:pPr algn="just">
              <a:spcBef>
                <a:spcPct val="0"/>
              </a:spcBef>
              <a:buClrTx/>
              <a:buSzTx/>
              <a:buFont typeface="Wingdings" pitchFamily="2" charset="2"/>
              <a:buChar char="v"/>
            </a:pPr>
            <a:r>
              <a:rPr kumimoji="1" lang="ru-RU" sz="2000" smtClean="0">
                <a:solidFill>
                  <a:schemeClr val="bg2"/>
                </a:solidFill>
                <a:cs typeface="Times New Roman" pitchFamily="18" charset="0"/>
              </a:rPr>
              <a:t>формирование осознанного отношения к вопросам личной безопасности и безопасности окружающих; </a:t>
            </a:r>
          </a:p>
          <a:p>
            <a:pPr algn="just">
              <a:spcBef>
                <a:spcPct val="0"/>
              </a:spcBef>
              <a:buClrTx/>
              <a:buSzTx/>
              <a:buFont typeface="Wingdings" pitchFamily="2" charset="2"/>
              <a:buChar char="v"/>
            </a:pPr>
            <a:r>
              <a:rPr kumimoji="1" lang="ru-RU" sz="2000" smtClean="0">
                <a:solidFill>
                  <a:schemeClr val="bg2"/>
                </a:solidFill>
                <a:cs typeface="Times New Roman" pitchFamily="18" charset="0"/>
              </a:rPr>
              <a:t>формирование готовности к сотрудничеству по профилактике детского дорожно-транспортного травматизма;</a:t>
            </a:r>
          </a:p>
          <a:p>
            <a:pPr algn="just">
              <a:spcBef>
                <a:spcPct val="0"/>
              </a:spcBef>
              <a:buClrTx/>
              <a:buSzTx/>
              <a:buFont typeface="Wingdings" pitchFamily="2" charset="2"/>
              <a:buChar char="v"/>
            </a:pPr>
            <a:r>
              <a:rPr kumimoji="1" lang="ru-RU" sz="2000" smtClean="0">
                <a:solidFill>
                  <a:schemeClr val="bg2"/>
                </a:solidFill>
                <a:cs typeface="Times New Roman" pitchFamily="18" charset="0"/>
              </a:rPr>
              <a:t>ознакомление(изучение) с законодательной базой в области системы безопасности дорожного движения, правилами и памятками, способствующими наиболее эффективному усвоению ПДД; </a:t>
            </a:r>
          </a:p>
          <a:p>
            <a:pPr algn="just">
              <a:spcBef>
                <a:spcPct val="0"/>
              </a:spcBef>
              <a:buClrTx/>
              <a:buSzTx/>
              <a:buFont typeface="Wingdings" pitchFamily="2" charset="2"/>
              <a:buChar char="v"/>
            </a:pPr>
            <a:r>
              <a:rPr kumimoji="1" lang="ru-RU" sz="2000" smtClean="0">
                <a:solidFill>
                  <a:schemeClr val="bg2"/>
                </a:solidFill>
                <a:cs typeface="Times New Roman" pitchFamily="18" charset="0"/>
              </a:rPr>
              <a:t>выработка практических навыков безопасного поведения, необходимых участникам дорожного движения;</a:t>
            </a:r>
          </a:p>
          <a:p>
            <a:pPr algn="just">
              <a:spcBef>
                <a:spcPct val="0"/>
              </a:spcBef>
              <a:buClrTx/>
              <a:buSzTx/>
              <a:buFont typeface="Wingdings" pitchFamily="2" charset="2"/>
              <a:buChar char="v"/>
            </a:pPr>
            <a:r>
              <a:rPr kumimoji="1" lang="ru-RU" sz="2000" smtClean="0">
                <a:solidFill>
                  <a:schemeClr val="bg2"/>
                </a:solidFill>
                <a:cs typeface="Times New Roman" pitchFamily="18" charset="0"/>
              </a:rPr>
              <a:t>побуждение к ответственности за несоблюдение правил дорожного движения. </a:t>
            </a:r>
          </a:p>
          <a:p>
            <a:pPr algn="just">
              <a:spcBef>
                <a:spcPct val="0"/>
              </a:spcBef>
              <a:buClrTx/>
              <a:buSzTx/>
              <a:buFontTx/>
              <a:buChar char="•"/>
            </a:pPr>
            <a:endParaRPr kumimoji="1" lang="ru-RU" sz="1600" smtClean="0">
              <a:cs typeface="Times New Roman" pitchFamily="18" charset="0"/>
            </a:endParaRPr>
          </a:p>
          <a:p>
            <a:pPr algn="just">
              <a:spcBef>
                <a:spcPct val="0"/>
              </a:spcBef>
              <a:buClrTx/>
              <a:buSzTx/>
              <a:buFontTx/>
              <a:buChar char="•"/>
            </a:pPr>
            <a:endParaRPr kumimoji="1" lang="ru-RU" sz="1600" smtClean="0">
              <a:cs typeface="Times New Roman" pitchFamily="18" charset="0"/>
            </a:endParaRPr>
          </a:p>
          <a:p>
            <a:pPr algn="just">
              <a:spcBef>
                <a:spcPct val="0"/>
              </a:spcBef>
              <a:buClrTx/>
              <a:buSzTx/>
              <a:buFontTx/>
              <a:buChar char="•"/>
            </a:pPr>
            <a:endParaRPr kumimoji="1" lang="ru-RU" sz="1600" smtClean="0">
              <a:cs typeface="Times New Roman" pitchFamily="18" charset="0"/>
            </a:endParaRPr>
          </a:p>
          <a:p>
            <a:pPr algn="just">
              <a:spcBef>
                <a:spcPct val="0"/>
              </a:spcBef>
              <a:buClrTx/>
              <a:buSzTx/>
              <a:buFontTx/>
              <a:buChar char="•"/>
            </a:pPr>
            <a:endParaRPr kumimoji="1" lang="ru-RU" sz="1600" smtClean="0">
              <a:cs typeface="Times New Roman" pitchFamily="18" charset="0"/>
            </a:endParaRPr>
          </a:p>
          <a:p>
            <a:pPr algn="just">
              <a:spcBef>
                <a:spcPct val="0"/>
              </a:spcBef>
              <a:buClrTx/>
              <a:buSzTx/>
              <a:buFontTx/>
              <a:buChar char="•"/>
            </a:pPr>
            <a:endParaRPr kumimoji="1" lang="ru-RU" sz="1600" smtClean="0">
              <a:cs typeface="Times New Roman" pitchFamily="18" charset="0"/>
            </a:endParaRPr>
          </a:p>
          <a:p>
            <a:pPr algn="just">
              <a:spcBef>
                <a:spcPct val="0"/>
              </a:spcBef>
              <a:buClrTx/>
              <a:buSzTx/>
              <a:buFontTx/>
              <a:buChar char="•"/>
            </a:pPr>
            <a:endParaRPr kumimoji="1" lang="ru-RU" sz="160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1"/>
          <p:cNvSpPr>
            <a:spLocks noGrp="1"/>
          </p:cNvSpPr>
          <p:nvPr>
            <p:ph type="ctrTitle"/>
          </p:nvPr>
        </p:nvSpPr>
        <p:spPr>
          <a:xfrm>
            <a:off x="1428750" y="285750"/>
            <a:ext cx="7029450" cy="1000125"/>
          </a:xfrm>
        </p:spPr>
        <p:txBody>
          <a:bodyPr/>
          <a:lstStyle/>
          <a:p>
            <a:pPr>
              <a:defRPr/>
            </a:pPr>
            <a:r>
              <a:rPr lang="ru-RU" sz="2000" b="1" dirty="0" smtClean="0">
                <a:latin typeface="+mn-lt"/>
              </a:rPr>
              <a:t>«ДОРОЖНАЯ ЛОВУШКА». </a:t>
            </a:r>
            <a:br>
              <a:rPr lang="ru-RU" sz="2000" b="1" dirty="0" smtClean="0">
                <a:latin typeface="+mn-lt"/>
              </a:rPr>
            </a:br>
            <a:r>
              <a:rPr lang="ru-RU" sz="2000" b="1" dirty="0" smtClean="0">
                <a:latin typeface="+mn-lt"/>
              </a:rPr>
              <a:t> НАБЛЮДАЙТЕ ЗА ДОРОЖНОЙ ОБСТАНОВКОЙ!</a:t>
            </a:r>
            <a:endParaRPr lang="ru-RU" b="1" dirty="0" smtClean="0">
              <a:latin typeface="+mn-lt"/>
            </a:endParaRPr>
          </a:p>
        </p:txBody>
      </p:sp>
      <p:sp>
        <p:nvSpPr>
          <p:cNvPr id="26627" name="Подзаголовок 2"/>
          <p:cNvSpPr>
            <a:spLocks noGrp="1"/>
          </p:cNvSpPr>
          <p:nvPr>
            <p:ph type="subTitle" idx="1"/>
          </p:nvPr>
        </p:nvSpPr>
        <p:spPr/>
        <p:txBody>
          <a:bodyPr/>
          <a:lstStyle/>
          <a:p>
            <a:endParaRPr lang="ru-RU" smtClean="0"/>
          </a:p>
        </p:txBody>
      </p:sp>
      <p:pic>
        <p:nvPicPr>
          <p:cNvPr id="26628" name="Рисунок 1" descr="http://gigabaza.ru/images/36/71344/m51091773.jpg"/>
          <p:cNvPicPr>
            <a:picLocks noChangeAspect="1" noChangeArrowheads="1"/>
          </p:cNvPicPr>
          <p:nvPr/>
        </p:nvPicPr>
        <p:blipFill>
          <a:blip r:embed="rId2"/>
          <a:srcRect/>
          <a:stretch>
            <a:fillRect/>
          </a:stretch>
        </p:blipFill>
        <p:spPr bwMode="auto">
          <a:xfrm>
            <a:off x="2286000" y="4071938"/>
            <a:ext cx="4929188" cy="2081212"/>
          </a:xfrm>
          <a:prstGeom prst="rect">
            <a:avLst/>
          </a:prstGeom>
          <a:noFill/>
          <a:ln w="9525">
            <a:noFill/>
            <a:miter lim="800000"/>
            <a:headEnd/>
            <a:tailEnd/>
          </a:ln>
        </p:spPr>
      </p:pic>
      <p:pic>
        <p:nvPicPr>
          <p:cNvPr id="26629" name="Рисунок 2" descr="http://gigabaza.ru/images/36/71344/266457a7.jpg"/>
          <p:cNvPicPr>
            <a:picLocks noChangeAspect="1" noChangeArrowheads="1"/>
          </p:cNvPicPr>
          <p:nvPr/>
        </p:nvPicPr>
        <p:blipFill>
          <a:blip r:embed="rId3"/>
          <a:srcRect/>
          <a:stretch>
            <a:fillRect/>
          </a:stretch>
        </p:blipFill>
        <p:spPr bwMode="auto">
          <a:xfrm>
            <a:off x="2286000" y="1571625"/>
            <a:ext cx="4929188" cy="20812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1"/>
          <p:cNvSpPr>
            <a:spLocks noGrp="1"/>
          </p:cNvSpPr>
          <p:nvPr>
            <p:ph type="ctrTitle"/>
          </p:nvPr>
        </p:nvSpPr>
        <p:spPr>
          <a:xfrm>
            <a:off x="1285875" y="214313"/>
            <a:ext cx="7272338" cy="1071562"/>
          </a:xfrm>
        </p:spPr>
        <p:txBody>
          <a:bodyPr/>
          <a:lstStyle/>
          <a:p>
            <a:pPr>
              <a:defRPr/>
            </a:pPr>
            <a:r>
              <a:rPr lang="ru-RU" sz="2000" b="1" dirty="0" smtClean="0">
                <a:latin typeface="+mn-lt"/>
              </a:rPr>
              <a:t>«ДОРОЖНАЯ ЛОВУШКА». </a:t>
            </a:r>
            <a:br>
              <a:rPr lang="ru-RU" sz="2000" b="1" dirty="0" smtClean="0">
                <a:latin typeface="+mn-lt"/>
              </a:rPr>
            </a:br>
            <a:r>
              <a:rPr lang="ru-RU" sz="2000" b="1" dirty="0" smtClean="0">
                <a:latin typeface="+mn-lt"/>
              </a:rPr>
              <a:t>МЕДЛЕННО ПРИБЛИЖАЮЩАЯСЯ МАШИНА </a:t>
            </a:r>
            <a:br>
              <a:rPr lang="ru-RU" sz="2000" b="1" dirty="0" smtClean="0">
                <a:latin typeface="+mn-lt"/>
              </a:rPr>
            </a:br>
            <a:r>
              <a:rPr lang="ru-RU" sz="2000" b="1" dirty="0" smtClean="0">
                <a:latin typeface="+mn-lt"/>
              </a:rPr>
              <a:t>МОЖЕТ СКРЫВАТЬ ЗА СОБОЙ ОПАСНОСТЬ.</a:t>
            </a:r>
          </a:p>
        </p:txBody>
      </p:sp>
      <p:sp>
        <p:nvSpPr>
          <p:cNvPr id="27651" name="Подзаголовок 2"/>
          <p:cNvSpPr>
            <a:spLocks noGrp="1"/>
          </p:cNvSpPr>
          <p:nvPr>
            <p:ph type="subTitle" idx="1"/>
          </p:nvPr>
        </p:nvSpPr>
        <p:spPr/>
        <p:txBody>
          <a:bodyPr/>
          <a:lstStyle/>
          <a:p>
            <a:endParaRPr lang="ru-RU" smtClean="0"/>
          </a:p>
        </p:txBody>
      </p:sp>
      <p:pic>
        <p:nvPicPr>
          <p:cNvPr id="27652" name="Рисунок 3" descr="http://gigabaza.ru/images/36/71344/m1e30cd9c.jpg"/>
          <p:cNvPicPr>
            <a:picLocks noChangeAspect="1" noChangeArrowheads="1"/>
          </p:cNvPicPr>
          <p:nvPr/>
        </p:nvPicPr>
        <p:blipFill>
          <a:blip r:embed="rId2"/>
          <a:srcRect/>
          <a:stretch>
            <a:fillRect/>
          </a:stretch>
        </p:blipFill>
        <p:spPr bwMode="auto">
          <a:xfrm>
            <a:off x="2143125" y="1500188"/>
            <a:ext cx="5307013" cy="2252662"/>
          </a:xfrm>
          <a:prstGeom prst="rect">
            <a:avLst/>
          </a:prstGeom>
          <a:noFill/>
          <a:ln w="9525">
            <a:noFill/>
            <a:miter lim="800000"/>
            <a:headEnd/>
            <a:tailEnd/>
          </a:ln>
        </p:spPr>
      </p:pic>
      <p:pic>
        <p:nvPicPr>
          <p:cNvPr id="27653" name="Рисунок 12" descr="http://gigabaza.ru/images/36/71344/4f40263a.jpg"/>
          <p:cNvPicPr>
            <a:picLocks noChangeAspect="1" noChangeArrowheads="1"/>
          </p:cNvPicPr>
          <p:nvPr/>
        </p:nvPicPr>
        <p:blipFill>
          <a:blip r:embed="rId3"/>
          <a:srcRect/>
          <a:stretch>
            <a:fillRect/>
          </a:stretch>
        </p:blipFill>
        <p:spPr bwMode="auto">
          <a:xfrm>
            <a:off x="2143125" y="3929063"/>
            <a:ext cx="5286375" cy="2244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ctrTitle"/>
          </p:nvPr>
        </p:nvSpPr>
        <p:spPr>
          <a:xfrm>
            <a:off x="1285875" y="285750"/>
            <a:ext cx="7286625" cy="1071563"/>
          </a:xfrm>
        </p:spPr>
        <p:txBody>
          <a:bodyPr/>
          <a:lstStyle/>
          <a:p>
            <a:pPr>
              <a:defRPr/>
            </a:pPr>
            <a:r>
              <a:rPr lang="ru-RU" sz="2000" b="1" dirty="0" smtClean="0">
                <a:latin typeface="+mn-lt"/>
              </a:rPr>
              <a:t>«ДОРОЖНАЯ ЛОВУШКА». </a:t>
            </a:r>
            <a:br>
              <a:rPr lang="ru-RU" sz="2000" b="1" dirty="0" smtClean="0">
                <a:latin typeface="+mn-lt"/>
              </a:rPr>
            </a:br>
            <a:r>
              <a:rPr lang="ru-RU" sz="2000" b="1" dirty="0" smtClean="0">
                <a:latin typeface="+mn-lt"/>
              </a:rPr>
              <a:t>ОСТАНОВКА – МЕСТО, </a:t>
            </a:r>
            <a:br>
              <a:rPr lang="ru-RU" sz="2000" b="1" dirty="0" smtClean="0">
                <a:latin typeface="+mn-lt"/>
              </a:rPr>
            </a:br>
            <a:r>
              <a:rPr lang="ru-RU" sz="2000" b="1" dirty="0" smtClean="0">
                <a:latin typeface="+mn-lt"/>
              </a:rPr>
              <a:t>ГДЕ ДЕТИ ЧАЩЕ ВСЕГО ПОПАДАЮТ ПОД МАШИНУ.</a:t>
            </a:r>
            <a:endParaRPr lang="ru-RU" sz="2000" dirty="0" smtClean="0">
              <a:latin typeface="+mn-lt"/>
            </a:endParaRPr>
          </a:p>
        </p:txBody>
      </p:sp>
      <p:sp>
        <p:nvSpPr>
          <p:cNvPr id="28675" name="Подзаголовок 2"/>
          <p:cNvSpPr>
            <a:spLocks noGrp="1"/>
          </p:cNvSpPr>
          <p:nvPr>
            <p:ph type="subTitle" idx="1"/>
          </p:nvPr>
        </p:nvSpPr>
        <p:spPr/>
        <p:txBody>
          <a:bodyPr/>
          <a:lstStyle/>
          <a:p>
            <a:endParaRPr lang="ru-RU" smtClean="0"/>
          </a:p>
        </p:txBody>
      </p:sp>
      <p:pic>
        <p:nvPicPr>
          <p:cNvPr id="28676" name="Рисунок 4" descr="http://gigabaza.ru/images/36/71344/mc90d73e.jpg"/>
          <p:cNvPicPr>
            <a:picLocks noChangeAspect="1" noChangeArrowheads="1"/>
          </p:cNvPicPr>
          <p:nvPr/>
        </p:nvPicPr>
        <p:blipFill>
          <a:blip r:embed="rId2"/>
          <a:srcRect/>
          <a:stretch>
            <a:fillRect/>
          </a:stretch>
        </p:blipFill>
        <p:spPr bwMode="auto">
          <a:xfrm>
            <a:off x="1143000" y="1643063"/>
            <a:ext cx="3765550" cy="2024062"/>
          </a:xfrm>
          <a:prstGeom prst="rect">
            <a:avLst/>
          </a:prstGeom>
          <a:noFill/>
          <a:ln w="9525">
            <a:noFill/>
            <a:miter lim="800000"/>
            <a:headEnd/>
            <a:tailEnd/>
          </a:ln>
        </p:spPr>
      </p:pic>
      <p:pic>
        <p:nvPicPr>
          <p:cNvPr id="28677" name="Рисунок 5" descr="http://gigabaza.ru/images/36/71344/5a74acae.jpg"/>
          <p:cNvPicPr>
            <a:picLocks noChangeAspect="1" noChangeArrowheads="1"/>
          </p:cNvPicPr>
          <p:nvPr/>
        </p:nvPicPr>
        <p:blipFill>
          <a:blip r:embed="rId3"/>
          <a:srcRect/>
          <a:stretch>
            <a:fillRect/>
          </a:stretch>
        </p:blipFill>
        <p:spPr bwMode="auto">
          <a:xfrm>
            <a:off x="5072063" y="1643063"/>
            <a:ext cx="3786187" cy="2035175"/>
          </a:xfrm>
          <a:prstGeom prst="rect">
            <a:avLst/>
          </a:prstGeom>
          <a:noFill/>
          <a:ln w="9525">
            <a:noFill/>
            <a:miter lim="800000"/>
            <a:headEnd/>
            <a:tailEnd/>
          </a:ln>
        </p:spPr>
      </p:pic>
      <p:pic>
        <p:nvPicPr>
          <p:cNvPr id="28678" name="Рисунок 6" descr="http://gigabaza.ru/images/36/71344/m1a189aa5.jpg"/>
          <p:cNvPicPr>
            <a:picLocks noChangeAspect="1" noChangeArrowheads="1"/>
          </p:cNvPicPr>
          <p:nvPr/>
        </p:nvPicPr>
        <p:blipFill>
          <a:blip r:embed="rId4"/>
          <a:srcRect/>
          <a:stretch>
            <a:fillRect/>
          </a:stretch>
        </p:blipFill>
        <p:spPr bwMode="auto">
          <a:xfrm>
            <a:off x="2714625" y="3857625"/>
            <a:ext cx="4429125" cy="2381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ctrTitle"/>
          </p:nvPr>
        </p:nvSpPr>
        <p:spPr>
          <a:xfrm>
            <a:off x="1428750" y="285750"/>
            <a:ext cx="7029450" cy="1000125"/>
          </a:xfrm>
        </p:spPr>
        <p:txBody>
          <a:bodyPr/>
          <a:lstStyle/>
          <a:p>
            <a:pPr>
              <a:defRPr/>
            </a:pPr>
            <a:r>
              <a:rPr lang="ru-RU" sz="2000" b="1" dirty="0" smtClean="0">
                <a:latin typeface="+mn-lt"/>
              </a:rPr>
              <a:t>«ДОРОЖНАЯ ЛОВУШКА». </a:t>
            </a:r>
            <a:br>
              <a:rPr lang="ru-RU" sz="2000" b="1" dirty="0" smtClean="0">
                <a:latin typeface="+mn-lt"/>
              </a:rPr>
            </a:br>
            <a:r>
              <a:rPr lang="ru-RU" sz="2000" b="1" dirty="0" smtClean="0">
                <a:latin typeface="+mn-lt"/>
              </a:rPr>
              <a:t>ПЕРЕХОДИТЕ ПРОЕЗЖУЮ ЧАСТЬ </a:t>
            </a:r>
            <a:br>
              <a:rPr lang="ru-RU" sz="2000" b="1" dirty="0" smtClean="0">
                <a:latin typeface="+mn-lt"/>
              </a:rPr>
            </a:br>
            <a:r>
              <a:rPr lang="ru-RU" sz="2000" b="1" dirty="0" smtClean="0">
                <a:latin typeface="+mn-lt"/>
              </a:rPr>
              <a:t>ТОЛЬКО НА ПЕШЕХОДНЫХ ПЕРЕХОДАХ!</a:t>
            </a:r>
          </a:p>
        </p:txBody>
      </p:sp>
      <p:sp>
        <p:nvSpPr>
          <p:cNvPr id="29699" name="Подзаголовок 2"/>
          <p:cNvSpPr>
            <a:spLocks noGrp="1"/>
          </p:cNvSpPr>
          <p:nvPr>
            <p:ph type="subTitle" idx="1"/>
          </p:nvPr>
        </p:nvSpPr>
        <p:spPr/>
        <p:txBody>
          <a:bodyPr/>
          <a:lstStyle/>
          <a:p>
            <a:endParaRPr lang="ru-RU" smtClean="0"/>
          </a:p>
        </p:txBody>
      </p:sp>
      <p:pic>
        <p:nvPicPr>
          <p:cNvPr id="29700" name="Рисунок 13" descr="http://gigabaza.ru/images/36/71344/m406fbd43.jpg"/>
          <p:cNvPicPr>
            <a:picLocks noChangeAspect="1" noChangeArrowheads="1"/>
          </p:cNvPicPr>
          <p:nvPr/>
        </p:nvPicPr>
        <p:blipFill>
          <a:blip r:embed="rId2"/>
          <a:srcRect/>
          <a:stretch>
            <a:fillRect/>
          </a:stretch>
        </p:blipFill>
        <p:spPr bwMode="auto">
          <a:xfrm>
            <a:off x="1857375" y="2357438"/>
            <a:ext cx="5991225" cy="25431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ctrTitle"/>
          </p:nvPr>
        </p:nvSpPr>
        <p:spPr>
          <a:xfrm>
            <a:off x="1143000" y="357188"/>
            <a:ext cx="7315200" cy="1000125"/>
          </a:xfrm>
        </p:spPr>
        <p:txBody>
          <a:bodyPr/>
          <a:lstStyle/>
          <a:p>
            <a:pPr>
              <a:defRPr/>
            </a:pPr>
            <a:r>
              <a:rPr lang="ru-RU" sz="2000" b="1" dirty="0" smtClean="0">
                <a:latin typeface="+mn-lt"/>
              </a:rPr>
              <a:t>«ДОРОЖНАЯ ЛОВУШКА». </a:t>
            </a:r>
            <a:br>
              <a:rPr lang="ru-RU" sz="2000" b="1" dirty="0" smtClean="0">
                <a:latin typeface="+mn-lt"/>
              </a:rPr>
            </a:br>
            <a:r>
              <a:rPr lang="ru-RU" sz="2000" b="1" dirty="0" smtClean="0">
                <a:latin typeface="+mn-lt"/>
              </a:rPr>
              <a:t>НЕ ТЕРЯЙТЕ БДИТЕЛЬНОСТЬ НА ДОРОГЕ </a:t>
            </a:r>
            <a:br>
              <a:rPr lang="ru-RU" sz="2000" b="1" dirty="0" smtClean="0">
                <a:latin typeface="+mn-lt"/>
              </a:rPr>
            </a:br>
            <a:r>
              <a:rPr lang="ru-RU" sz="2000" b="1" dirty="0" smtClean="0">
                <a:latin typeface="+mn-lt"/>
              </a:rPr>
              <a:t>С МАЛОЙ ИНТЕНСИВНОСТЬЮ ДВИЖЕНИЯ!</a:t>
            </a:r>
          </a:p>
        </p:txBody>
      </p:sp>
      <p:sp>
        <p:nvSpPr>
          <p:cNvPr id="30723" name="Подзаголовок 2"/>
          <p:cNvSpPr>
            <a:spLocks noGrp="1"/>
          </p:cNvSpPr>
          <p:nvPr>
            <p:ph type="subTitle" idx="1"/>
          </p:nvPr>
        </p:nvSpPr>
        <p:spPr/>
        <p:txBody>
          <a:bodyPr/>
          <a:lstStyle/>
          <a:p>
            <a:endParaRPr lang="ru-RU" smtClean="0"/>
          </a:p>
        </p:txBody>
      </p:sp>
      <p:pic>
        <p:nvPicPr>
          <p:cNvPr id="30724" name="Рисунок 10" descr="http://gigabaza.ru/images/36/71344/27a1fe9.jpg"/>
          <p:cNvPicPr>
            <a:picLocks noChangeAspect="1" noChangeArrowheads="1"/>
          </p:cNvPicPr>
          <p:nvPr/>
        </p:nvPicPr>
        <p:blipFill>
          <a:blip r:embed="rId2"/>
          <a:srcRect/>
          <a:stretch>
            <a:fillRect/>
          </a:stretch>
        </p:blipFill>
        <p:spPr bwMode="auto">
          <a:xfrm>
            <a:off x="1143000" y="1428750"/>
            <a:ext cx="3781425" cy="2033588"/>
          </a:xfrm>
          <a:prstGeom prst="rect">
            <a:avLst/>
          </a:prstGeom>
          <a:noFill/>
          <a:ln w="9525">
            <a:noFill/>
            <a:miter lim="800000"/>
            <a:headEnd/>
            <a:tailEnd/>
          </a:ln>
        </p:spPr>
      </p:pic>
      <p:pic>
        <p:nvPicPr>
          <p:cNvPr id="30725" name="Рисунок 11" descr="http://gigabaza.ru/images/36/71344/7551a6e6.jpg"/>
          <p:cNvPicPr>
            <a:picLocks noChangeAspect="1" noChangeArrowheads="1"/>
          </p:cNvPicPr>
          <p:nvPr/>
        </p:nvPicPr>
        <p:blipFill>
          <a:blip r:embed="rId3"/>
          <a:srcRect/>
          <a:stretch>
            <a:fillRect/>
          </a:stretch>
        </p:blipFill>
        <p:spPr bwMode="auto">
          <a:xfrm>
            <a:off x="5214938" y="1428750"/>
            <a:ext cx="3786187" cy="2035175"/>
          </a:xfrm>
          <a:prstGeom prst="rect">
            <a:avLst/>
          </a:prstGeom>
          <a:noFill/>
          <a:ln w="9525">
            <a:noFill/>
            <a:miter lim="800000"/>
            <a:headEnd/>
            <a:tailEnd/>
          </a:ln>
        </p:spPr>
      </p:pic>
      <p:pic>
        <p:nvPicPr>
          <p:cNvPr id="30726" name="Рисунок 14" descr="http://gigabaza.ru/images/36/71344/7b7ced95.jpg"/>
          <p:cNvPicPr>
            <a:picLocks noChangeAspect="1" noChangeArrowheads="1"/>
          </p:cNvPicPr>
          <p:nvPr/>
        </p:nvPicPr>
        <p:blipFill>
          <a:blip r:embed="rId4"/>
          <a:srcRect/>
          <a:stretch>
            <a:fillRect/>
          </a:stretch>
        </p:blipFill>
        <p:spPr bwMode="auto">
          <a:xfrm>
            <a:off x="2428875" y="3857625"/>
            <a:ext cx="5149850" cy="218598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214438" y="500063"/>
            <a:ext cx="2786062" cy="5643562"/>
          </a:xfrm>
        </p:spPr>
        <p:txBody>
          <a:bodyPr/>
          <a:lstStyle/>
          <a:p>
            <a:pPr algn="r">
              <a:defRPr/>
            </a:pPr>
            <a:r>
              <a:rPr lang="ru-RU" sz="3200" dirty="0" smtClean="0">
                <a:latin typeface="+mn-lt"/>
              </a:rPr>
              <a:t>   </a:t>
            </a:r>
            <a:r>
              <a:rPr lang="ru-RU" sz="2400" dirty="0" smtClean="0">
                <a:latin typeface="+mn-lt"/>
              </a:rPr>
              <a:t>Литература:</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
            </a:r>
            <a:br>
              <a:rPr lang="ru-RU" sz="2400" dirty="0" smtClean="0">
                <a:latin typeface="+mn-lt"/>
              </a:rPr>
            </a:br>
            <a:r>
              <a:rPr lang="ru-RU" sz="2400" dirty="0" smtClean="0">
                <a:latin typeface="+mn-lt"/>
              </a:rPr>
              <a:t>ИНТЕРНЕТ-РЕСУРСЫ:</a:t>
            </a:r>
            <a:endParaRPr lang="ru-RU" sz="2400" dirty="0">
              <a:latin typeface="+mn-lt"/>
            </a:endParaRPr>
          </a:p>
        </p:txBody>
      </p:sp>
      <p:sp>
        <p:nvSpPr>
          <p:cNvPr id="31747" name="Текст 4"/>
          <p:cNvSpPr>
            <a:spLocks noGrp="1"/>
          </p:cNvSpPr>
          <p:nvPr>
            <p:ph type="body" idx="1"/>
          </p:nvPr>
        </p:nvSpPr>
        <p:spPr>
          <a:xfrm>
            <a:off x="4143375" y="571500"/>
            <a:ext cx="4572000" cy="5786438"/>
          </a:xfrm>
        </p:spPr>
        <p:txBody>
          <a:bodyPr/>
          <a:lstStyle/>
          <a:p>
            <a:pPr>
              <a:buFont typeface="Wingdings" pitchFamily="2" charset="2"/>
              <a:buChar char="ü"/>
            </a:pPr>
            <a:endParaRPr lang="ru-RU" sz="1400" b="1" smtClean="0">
              <a:solidFill>
                <a:schemeClr val="bg2"/>
              </a:solidFill>
            </a:endParaRPr>
          </a:p>
          <a:p>
            <a:pPr>
              <a:buFont typeface="Wingdings" pitchFamily="2" charset="2"/>
              <a:buChar char="ü"/>
            </a:pPr>
            <a:endParaRPr lang="ru-RU" sz="1400" b="1" smtClean="0">
              <a:solidFill>
                <a:schemeClr val="bg2"/>
              </a:solidFill>
            </a:endParaRPr>
          </a:p>
          <a:p>
            <a:pPr>
              <a:buFont typeface="Wingdings" pitchFamily="2" charset="2"/>
              <a:buChar char="ü"/>
            </a:pPr>
            <a:endParaRPr lang="ru-RU" sz="1400" b="1" smtClean="0">
              <a:solidFill>
                <a:schemeClr val="bg2"/>
              </a:solidFill>
            </a:endParaRPr>
          </a:p>
          <a:p>
            <a:pPr>
              <a:buFont typeface="Wingdings" pitchFamily="2" charset="2"/>
              <a:buChar char="ü"/>
            </a:pPr>
            <a:endParaRPr lang="ru-RU" sz="1400" b="1" smtClean="0">
              <a:solidFill>
                <a:schemeClr val="bg2"/>
              </a:solidFill>
            </a:endParaRPr>
          </a:p>
          <a:p>
            <a:pPr>
              <a:buFont typeface="Wingdings" pitchFamily="2" charset="2"/>
              <a:buChar char="ü"/>
            </a:pPr>
            <a:endParaRPr lang="ru-RU" sz="1400" b="1" smtClean="0">
              <a:solidFill>
                <a:schemeClr val="bg2"/>
              </a:solidFill>
            </a:endParaRPr>
          </a:p>
          <a:p>
            <a:pPr>
              <a:buFont typeface="Wingdings" pitchFamily="2" charset="2"/>
              <a:buChar char="ü"/>
            </a:pPr>
            <a:endParaRPr lang="ru-RU" sz="1400" b="1" smtClean="0">
              <a:solidFill>
                <a:schemeClr val="bg2"/>
              </a:solidFill>
            </a:endParaRPr>
          </a:p>
          <a:p>
            <a:pPr>
              <a:buFont typeface="Wingdings" pitchFamily="2" charset="2"/>
              <a:buChar char="ü"/>
            </a:pPr>
            <a:endParaRPr lang="ru-RU" sz="1400" b="1" smtClean="0">
              <a:solidFill>
                <a:schemeClr val="bg2"/>
              </a:solidFill>
            </a:endParaRPr>
          </a:p>
          <a:p>
            <a:pPr>
              <a:buFont typeface="Wingdings" pitchFamily="2" charset="2"/>
              <a:buChar char="ü"/>
            </a:pPr>
            <a:endParaRPr lang="ru-RU" sz="1400" b="1" smtClean="0">
              <a:solidFill>
                <a:schemeClr val="bg2"/>
              </a:solidFill>
            </a:endParaRPr>
          </a:p>
          <a:p>
            <a:pPr>
              <a:buFont typeface="Wingdings" pitchFamily="2" charset="2"/>
              <a:buChar char="ü"/>
            </a:pPr>
            <a:endParaRPr lang="ru-RU" sz="1400" b="1" smtClean="0">
              <a:solidFill>
                <a:schemeClr val="bg2"/>
              </a:solidFill>
            </a:endParaRPr>
          </a:p>
          <a:p>
            <a:pPr>
              <a:buFont typeface="Wingdings" pitchFamily="2" charset="2"/>
              <a:buChar char="ü"/>
            </a:pPr>
            <a:endParaRPr lang="ru-RU" sz="1400" b="1" smtClean="0">
              <a:solidFill>
                <a:schemeClr val="bg2"/>
              </a:solidFill>
            </a:endParaRPr>
          </a:p>
          <a:p>
            <a:pPr algn="just">
              <a:buFont typeface="Wingdings" pitchFamily="2" charset="2"/>
              <a:buChar char="ü"/>
            </a:pPr>
            <a:r>
              <a:rPr lang="ru-RU" sz="1400" b="1" smtClean="0">
                <a:solidFill>
                  <a:schemeClr val="bg2"/>
                </a:solidFill>
              </a:rPr>
              <a:t>Белых Е. И. О состоянии безопасности дорожного движения в РФ // Право, общество, власть и современность. 2013. № 3. С. 101–103. </a:t>
            </a:r>
          </a:p>
          <a:p>
            <a:pPr algn="just">
              <a:buFont typeface="Wingdings" pitchFamily="2" charset="2"/>
              <a:buChar char="ü"/>
            </a:pPr>
            <a:r>
              <a:rPr lang="ru-RU" sz="1400" b="1" smtClean="0">
                <a:solidFill>
                  <a:schemeClr val="bg2"/>
                </a:solidFill>
              </a:rPr>
              <a:t> Изосимов С. В., Кузнецов А. П., Маршакова Н. Н. Актуальные проблемы обеспечения безопасности дорожного движения на современном этапе // Транспортное право. 2011. № 12. С. 20–29. </a:t>
            </a:r>
          </a:p>
          <a:p>
            <a:pPr algn="just">
              <a:buFont typeface="Wingdings" pitchFamily="2" charset="2"/>
              <a:buChar char="ü"/>
            </a:pPr>
            <a:r>
              <a:rPr lang="ru-RU" sz="1400" b="1" smtClean="0">
                <a:solidFill>
                  <a:schemeClr val="bg2"/>
                </a:solidFill>
              </a:rPr>
              <a:t> Кирьянов В. Наша задача число ДТП свести к минимуму // Отечественные и зарубежные автомобили. 2013. № 7. С. 47–52. </a:t>
            </a:r>
          </a:p>
          <a:p>
            <a:pPr algn="just">
              <a:buFont typeface="Wingdings" pitchFamily="2" charset="2"/>
              <a:buChar char="ü"/>
            </a:pPr>
            <a:r>
              <a:rPr lang="ru-RU" sz="1400" b="1" smtClean="0">
                <a:solidFill>
                  <a:schemeClr val="bg2"/>
                </a:solidFill>
              </a:rPr>
              <a:t>Майоров В. И. Системный подход к обеспечению безопасности участников дорожного движения// Транспортное право. 2008. № 2. С. 10–11. </a:t>
            </a:r>
          </a:p>
          <a:p>
            <a:pPr algn="just">
              <a:buFont typeface="Wingdings" pitchFamily="2" charset="2"/>
              <a:buChar char="ü"/>
            </a:pPr>
            <a:r>
              <a:rPr lang="ru-RU" sz="1400" b="1" smtClean="0">
                <a:solidFill>
                  <a:schemeClr val="bg2"/>
                </a:solidFill>
              </a:rPr>
              <a:t>Григорьева М. Р. Об основных мероприятиях, направленных на повышение безопасности дорожного движения [Текст] / М. Р. Григорьева, О. А. Манжукова</a:t>
            </a:r>
          </a:p>
          <a:p>
            <a:pPr algn="just">
              <a:buFont typeface="Wingdings" pitchFamily="2" charset="2"/>
              <a:buChar char="ü"/>
            </a:pPr>
            <a:r>
              <a:rPr lang="ru-RU" sz="1400" b="1" smtClean="0">
                <a:solidFill>
                  <a:schemeClr val="bg2"/>
                </a:solidFill>
              </a:rPr>
              <a:t>Сайт Федеральной службы государственной статистики Российской Федерации // URL: http://www.gks.ru. (дата обращения: 13 января 2015 г.) </a:t>
            </a:r>
          </a:p>
          <a:p>
            <a:pPr algn="just">
              <a:buFont typeface="Wingdings" pitchFamily="2" charset="2"/>
              <a:buChar char="ü"/>
            </a:pPr>
            <a:r>
              <a:rPr lang="ru-RU" sz="1400" b="1" smtClean="0">
                <a:solidFill>
                  <a:schemeClr val="bg2"/>
                </a:solidFill>
              </a:rPr>
              <a:t> Сайт ГИБДД www.gibdd.ru (дата обращения: 10 января 2015)</a:t>
            </a:r>
          </a:p>
          <a:p>
            <a:pPr algn="just">
              <a:buFont typeface="Wingdings" pitchFamily="2" charset="2"/>
              <a:buChar char="ü"/>
            </a:pPr>
            <a:r>
              <a:rPr lang="ru-RU" sz="1400" b="1" smtClean="0">
                <a:solidFill>
                  <a:schemeClr val="bg2"/>
                </a:solidFill>
              </a:rPr>
              <a:t>Сайт Кодексы и Законы РФ </a:t>
            </a:r>
            <a:r>
              <a:rPr lang="en-US" sz="1400" b="1" smtClean="0">
                <a:solidFill>
                  <a:schemeClr val="bg2"/>
                </a:solidFill>
                <a:hlinkClick r:id="rId2"/>
              </a:rPr>
              <a:t>www.zakonrf.info</a:t>
            </a:r>
            <a:endParaRPr lang="ru-RU" sz="1400" b="1" smtClean="0">
              <a:solidFill>
                <a:schemeClr val="bg2"/>
              </a:solidFill>
            </a:endParaRPr>
          </a:p>
          <a:p>
            <a:pPr algn="just">
              <a:buFont typeface="Wingdings" pitchFamily="2" charset="2"/>
              <a:buChar char="ü"/>
            </a:pPr>
            <a:r>
              <a:rPr lang="ru-RU" sz="1400" b="1" smtClean="0">
                <a:solidFill>
                  <a:schemeClr val="bg2"/>
                </a:solidFill>
              </a:rPr>
              <a:t>Советы и рекомендации для родителей http://gigabaza.ru/doc/</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357313"/>
            <a:ext cx="7772400" cy="928687"/>
          </a:xfrm>
        </p:spPr>
        <p:txBody>
          <a:bodyPr/>
          <a:lstStyle/>
          <a:p>
            <a:pPr>
              <a:defRPr/>
            </a:pPr>
            <a:r>
              <a:rPr lang="ru-RU" b="1" i="1" dirty="0" smtClean="0">
                <a:solidFill>
                  <a:srgbClr val="FF0000"/>
                </a:solidFill>
                <a:latin typeface="+mn-lt"/>
              </a:rPr>
              <a:t>Спасибо за внимание!</a:t>
            </a:r>
            <a:endParaRPr lang="ru-RU" b="1" i="1" dirty="0">
              <a:solidFill>
                <a:srgbClr val="FF0000"/>
              </a:solidFill>
              <a:latin typeface="+mn-lt"/>
            </a:endParaRPr>
          </a:p>
        </p:txBody>
      </p:sp>
      <p:sp>
        <p:nvSpPr>
          <p:cNvPr id="32771" name="Подзаголовок 2"/>
          <p:cNvSpPr>
            <a:spLocks noGrp="1"/>
          </p:cNvSpPr>
          <p:nvPr>
            <p:ph type="subTitle" idx="1"/>
          </p:nvPr>
        </p:nvSpPr>
        <p:spPr>
          <a:xfrm>
            <a:off x="1371600" y="2786063"/>
            <a:ext cx="6843713" cy="2852737"/>
          </a:xfrm>
        </p:spPr>
        <p:txBody>
          <a:bodyPr/>
          <a:lstStyle/>
          <a:p>
            <a:r>
              <a:rPr lang="ru-RU" sz="3600" b="1" smtClean="0">
                <a:solidFill>
                  <a:srgbClr val="FFC000"/>
                </a:solidFill>
              </a:rPr>
              <a:t>Соблюдайте правила </a:t>
            </a:r>
          </a:p>
          <a:p>
            <a:r>
              <a:rPr lang="ru-RU" sz="3600" b="1" smtClean="0">
                <a:solidFill>
                  <a:srgbClr val="FFC000"/>
                </a:solidFill>
              </a:rPr>
              <a:t>дорожного движения!</a:t>
            </a:r>
          </a:p>
          <a:p>
            <a:endParaRPr lang="ru-RU" sz="3600" smtClean="0">
              <a:solidFill>
                <a:srgbClr val="FF0000"/>
              </a:solidFill>
            </a:endParaRPr>
          </a:p>
          <a:p>
            <a:r>
              <a:rPr lang="ru-RU" sz="3600" b="1" i="1" smtClean="0">
                <a:solidFill>
                  <a:schemeClr val="bg2"/>
                </a:solidFill>
              </a:rPr>
              <a:t>Берегите себя и своих близких!</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714500" y="0"/>
            <a:ext cx="6715125" cy="1214438"/>
          </a:xfrm>
        </p:spPr>
        <p:txBody>
          <a:bodyPr/>
          <a:lstStyle/>
          <a:p>
            <a:pPr>
              <a:defRPr/>
            </a:pPr>
            <a:r>
              <a:rPr lang="ru-RU" sz="2400" b="1" dirty="0" smtClean="0">
                <a:latin typeface="+mn-lt"/>
              </a:rPr>
              <a:t>Законодательная база </a:t>
            </a:r>
            <a:br>
              <a:rPr lang="ru-RU" sz="2400" b="1" dirty="0" smtClean="0">
                <a:latin typeface="+mn-lt"/>
              </a:rPr>
            </a:br>
            <a:r>
              <a:rPr lang="ru-RU" sz="2400" b="1" dirty="0" smtClean="0">
                <a:latin typeface="+mn-lt"/>
              </a:rPr>
              <a:t>для проведения мероприятий по усилению безопасности дорожного движения</a:t>
            </a:r>
            <a:endParaRPr lang="ru-RU" sz="2400" b="1" dirty="0"/>
          </a:p>
        </p:txBody>
      </p:sp>
      <p:sp>
        <p:nvSpPr>
          <p:cNvPr id="8195" name="Rectangle 3"/>
          <p:cNvSpPr>
            <a:spLocks noGrp="1" noChangeArrowheads="1"/>
          </p:cNvSpPr>
          <p:nvPr>
            <p:ph type="subTitle" idx="1"/>
          </p:nvPr>
        </p:nvSpPr>
        <p:spPr>
          <a:xfrm>
            <a:off x="1857375" y="1571625"/>
            <a:ext cx="6643688" cy="4067175"/>
          </a:xfrm>
        </p:spPr>
        <p:txBody>
          <a:bodyPr/>
          <a:lstStyle/>
          <a:p>
            <a:pPr algn="l">
              <a:buFont typeface="Wingdings" pitchFamily="2" charset="2"/>
              <a:buChar char="Ø"/>
              <a:defRPr/>
            </a:pPr>
            <a:r>
              <a:rPr lang="ru-RU" sz="1800" b="1" dirty="0" smtClean="0">
                <a:solidFill>
                  <a:schemeClr val="bg2"/>
                </a:solidFill>
              </a:rPr>
              <a:t>Конституция Российской Федерации (с </a:t>
            </a:r>
            <a:r>
              <a:rPr lang="ru-RU" sz="1800" b="1" dirty="0" err="1" smtClean="0">
                <a:solidFill>
                  <a:schemeClr val="bg2"/>
                </a:solidFill>
              </a:rPr>
              <a:t>уч</a:t>
            </a:r>
            <a:r>
              <a:rPr lang="ru-RU" sz="1800" b="1" dirty="0" smtClean="0">
                <a:solidFill>
                  <a:schemeClr val="bg2"/>
                </a:solidFill>
              </a:rPr>
              <a:t>. </a:t>
            </a:r>
            <a:r>
              <a:rPr lang="ru-RU" sz="1800" b="1" dirty="0" err="1" smtClean="0">
                <a:solidFill>
                  <a:schemeClr val="bg2"/>
                </a:solidFill>
              </a:rPr>
              <a:t>изм</a:t>
            </a:r>
            <a:r>
              <a:rPr lang="ru-RU" sz="1800" b="1" dirty="0" smtClean="0">
                <a:solidFill>
                  <a:schemeClr val="bg2"/>
                </a:solidFill>
              </a:rPr>
              <a:t>. от 5 февраля 2014 г. № 2-ФКЗ и 21 июля 2014 г. № 11-ФКЗ).</a:t>
            </a:r>
          </a:p>
          <a:p>
            <a:pPr algn="l">
              <a:defRPr/>
            </a:pPr>
            <a:r>
              <a:rPr lang="ru-RU" sz="1800" b="1" dirty="0" smtClean="0">
                <a:solidFill>
                  <a:schemeClr val="bg2"/>
                </a:solidFill>
              </a:rPr>
              <a:t>  </a:t>
            </a:r>
          </a:p>
          <a:p>
            <a:pPr algn="l">
              <a:buFont typeface="Wingdings" pitchFamily="2" charset="2"/>
              <a:buChar char="Ø"/>
              <a:defRPr/>
            </a:pPr>
            <a:r>
              <a:rPr lang="ru-RU" sz="1800" b="1" dirty="0" smtClean="0">
                <a:solidFill>
                  <a:schemeClr val="bg2"/>
                </a:solidFill>
              </a:rPr>
              <a:t>Федеральный закон от 10 декабря 1995 года № 196-ФЗ                «О безопасности дорожного движения».</a:t>
            </a:r>
          </a:p>
          <a:p>
            <a:pPr algn="l">
              <a:defRPr/>
            </a:pPr>
            <a:endParaRPr lang="ru-RU" sz="1800" b="1" dirty="0" smtClean="0">
              <a:solidFill>
                <a:schemeClr val="bg2"/>
              </a:solidFill>
            </a:endParaRPr>
          </a:p>
          <a:p>
            <a:pPr algn="l">
              <a:buFont typeface="Wingdings" pitchFamily="2" charset="2"/>
              <a:buChar char="Ø"/>
              <a:defRPr/>
            </a:pPr>
            <a:r>
              <a:rPr lang="ru-RU" sz="1800" b="1" dirty="0" smtClean="0">
                <a:solidFill>
                  <a:schemeClr val="bg2"/>
                </a:solidFill>
              </a:rPr>
              <a:t> Кодекс Российской Федерации об административных правонарушениях от 30 декабря 2001 г. № 195-ФЗ .</a:t>
            </a:r>
          </a:p>
          <a:p>
            <a:pPr algn="l">
              <a:defRPr/>
            </a:pPr>
            <a:endParaRPr lang="ru-RU" sz="1800" b="1" dirty="0" smtClean="0">
              <a:solidFill>
                <a:schemeClr val="bg2"/>
              </a:solidFill>
            </a:endParaRPr>
          </a:p>
          <a:p>
            <a:pPr algn="l">
              <a:buFont typeface="Wingdings" pitchFamily="2" charset="2"/>
              <a:buChar char="Ø"/>
              <a:defRPr/>
            </a:pPr>
            <a:r>
              <a:rPr lang="ru-RU" sz="1800" b="1" dirty="0" smtClean="0">
                <a:solidFill>
                  <a:schemeClr val="bg2"/>
                </a:solidFill>
              </a:rPr>
              <a:t>Указ Президента Российской Федерации от 12 мая 2009 г. № 537 «О Стратегии национальной безопасности Российской Федерации до 2020 года».</a:t>
            </a:r>
          </a:p>
          <a:p>
            <a:pPr algn="l">
              <a:defRPr/>
            </a:pPr>
            <a:endParaRPr lang="ru-RU" sz="1800" b="1" dirty="0" smtClean="0">
              <a:solidFill>
                <a:schemeClr val="bg2"/>
              </a:solidFill>
            </a:endParaRPr>
          </a:p>
          <a:p>
            <a:pPr algn="l">
              <a:buFont typeface="Wingdings" pitchFamily="2" charset="2"/>
              <a:buChar char="Ø"/>
              <a:defRPr/>
            </a:pPr>
            <a:r>
              <a:rPr lang="ru-RU" sz="1800" b="1" dirty="0" smtClean="0">
                <a:solidFill>
                  <a:schemeClr val="bg2"/>
                </a:solidFill>
              </a:rPr>
              <a:t>Постановление Правительства РФ от 3 октября 2013 г. № 864 “О федеральной целевой программе «Повышение безопасности дорожного движения в 2013–2020 годах”.</a:t>
            </a:r>
            <a:br>
              <a:rPr lang="ru-RU" sz="1800" b="1" dirty="0" smtClean="0">
                <a:solidFill>
                  <a:schemeClr val="bg2"/>
                </a:solidFill>
              </a:rPr>
            </a:br>
            <a:r>
              <a:rPr lang="ru-RU" sz="1800" dirty="0" smtClean="0"/>
              <a:t/>
            </a:r>
            <a:br>
              <a:rPr lang="ru-RU" sz="1800" dirty="0" smtClean="0"/>
            </a:br>
            <a:r>
              <a:rPr lang="ru-RU" sz="1400" dirty="0" smtClean="0"/>
              <a:t> .</a:t>
            </a:r>
          </a:p>
          <a:p>
            <a:pPr eaLnBrk="1" hangingPunct="1">
              <a:buFont typeface="Wingdings 2" pitchFamily="18" charset="2"/>
              <a:buNone/>
              <a:defRPr/>
            </a:pPr>
            <a:endParaRPr lang="ru-RU" sz="3600" dirty="0" smtClean="0">
              <a:solidFill>
                <a:schemeClr val="bg2">
                  <a:lumMod val="75000"/>
                </a:schemeClr>
              </a:solidFill>
            </a:endParaRPr>
          </a:p>
          <a:p>
            <a:pPr eaLnBrk="1" hangingPunct="1">
              <a:defRPr/>
            </a:pPr>
            <a:endParaRPr lang="ru-RU"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349250" cy="1362075"/>
          </a:xfrm>
        </p:spPr>
        <p:txBody>
          <a:bodyPr/>
          <a:lstStyle/>
          <a:p>
            <a:pPr>
              <a:defRPr/>
            </a:pPr>
            <a:endParaRPr lang="ru-RU" dirty="0"/>
          </a:p>
        </p:txBody>
      </p:sp>
      <p:sp>
        <p:nvSpPr>
          <p:cNvPr id="10243" name="Текст 2"/>
          <p:cNvSpPr>
            <a:spLocks noGrp="1"/>
          </p:cNvSpPr>
          <p:nvPr>
            <p:ph type="body" idx="1"/>
          </p:nvPr>
        </p:nvSpPr>
        <p:spPr>
          <a:xfrm>
            <a:off x="1857375" y="142875"/>
            <a:ext cx="6637338" cy="6715125"/>
          </a:xfrm>
        </p:spPr>
        <p:txBody>
          <a:bodyPr/>
          <a:lstStyle/>
          <a:p>
            <a:pPr algn="ctr"/>
            <a:r>
              <a:rPr lang="ru-RU" sz="2400" b="1" smtClean="0">
                <a:solidFill>
                  <a:schemeClr val="bg2"/>
                </a:solidFill>
              </a:rPr>
              <a:t>Мероприятия, повышающие уровень безопасности дорожного движения  несовершеннолетних:</a:t>
            </a:r>
          </a:p>
          <a:p>
            <a:pPr algn="just">
              <a:buFont typeface="Wingdings" pitchFamily="2" charset="2"/>
              <a:buChar char="q"/>
            </a:pPr>
            <a:r>
              <a:rPr lang="ru-RU" sz="1800" b="1" smtClean="0">
                <a:solidFill>
                  <a:schemeClr val="bg2"/>
                </a:solidFill>
              </a:rPr>
              <a:t>Обучение детей безопасному участию в дорожном движении. С привлечением к участию в воспитании не только педагогов, но и юристов, и психологов;</a:t>
            </a:r>
          </a:p>
          <a:p>
            <a:pPr algn="just">
              <a:buFont typeface="Wingdings" pitchFamily="2" charset="2"/>
              <a:buChar char="q"/>
            </a:pPr>
            <a:endParaRPr lang="ru-RU" sz="1800" b="1" smtClean="0">
              <a:solidFill>
                <a:schemeClr val="bg2"/>
              </a:solidFill>
            </a:endParaRPr>
          </a:p>
          <a:p>
            <a:pPr algn="just">
              <a:buFont typeface="Wingdings" pitchFamily="2" charset="2"/>
              <a:buChar char="q"/>
            </a:pPr>
            <a:r>
              <a:rPr lang="ru-RU" sz="1800" b="1" smtClean="0">
                <a:solidFill>
                  <a:schemeClr val="bg2"/>
                </a:solidFill>
              </a:rPr>
              <a:t>повышение внимательности водителей при движении вблизи детских учреждений, площадок, соблюдение правила дорожного движения;</a:t>
            </a:r>
          </a:p>
          <a:p>
            <a:pPr algn="just"/>
            <a:endParaRPr lang="ru-RU" sz="1800" b="1" smtClean="0">
              <a:solidFill>
                <a:schemeClr val="bg2"/>
              </a:solidFill>
            </a:endParaRPr>
          </a:p>
          <a:p>
            <a:pPr algn="just">
              <a:buFont typeface="Wingdings" pitchFamily="2" charset="2"/>
              <a:buChar char="q"/>
            </a:pPr>
            <a:r>
              <a:rPr lang="ru-RU" sz="1800" b="1" smtClean="0">
                <a:solidFill>
                  <a:schemeClr val="bg2"/>
                </a:solidFill>
              </a:rPr>
              <a:t>использование ремней безопасности для пассажиров и детских удерживающих устройств;</a:t>
            </a:r>
          </a:p>
          <a:p>
            <a:pPr algn="just"/>
            <a:endParaRPr lang="ru-RU" sz="1800" b="1" smtClean="0">
              <a:solidFill>
                <a:schemeClr val="bg2"/>
              </a:solidFill>
            </a:endParaRPr>
          </a:p>
          <a:p>
            <a:pPr algn="just">
              <a:buFont typeface="Wingdings" pitchFamily="2" charset="2"/>
              <a:buChar char="q"/>
            </a:pPr>
            <a:r>
              <a:rPr lang="ru-RU" sz="1800" b="1" smtClean="0">
                <a:solidFill>
                  <a:schemeClr val="bg2"/>
                </a:solidFill>
              </a:rPr>
              <a:t>проявление заботы и внимательности взрослых к детям, находящимся возле проезжей части: остановить ребёнка, нарушающего Правила дорожного движения; </a:t>
            </a:r>
          </a:p>
          <a:p>
            <a:pPr algn="just"/>
            <a:endParaRPr lang="ru-RU" sz="1800" b="1" smtClean="0">
              <a:solidFill>
                <a:schemeClr val="bg2"/>
              </a:solidFill>
            </a:endParaRPr>
          </a:p>
          <a:p>
            <a:pPr algn="just">
              <a:buFont typeface="Wingdings" pitchFamily="2" charset="2"/>
              <a:buChar char="q"/>
            </a:pPr>
            <a:r>
              <a:rPr lang="ru-RU" sz="1800" b="1" smtClean="0">
                <a:solidFill>
                  <a:schemeClr val="bg2"/>
                </a:solidFill>
              </a:rPr>
              <a:t> использование специальных светоотражателей с наступлением сумерек, что поможет водителям своевременно заметить пешехода на дороге и избежать трагедии и др.</a:t>
            </a:r>
            <a:r>
              <a:rPr lang="ru-RU" smtClean="0"/>
              <a:t/>
            </a:r>
            <a:br>
              <a:rPr lang="ru-RU" smtClean="0"/>
            </a:br>
            <a:endParaRPr lang="ru-RU"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WordArt 2"/>
          <p:cNvSpPr>
            <a:spLocks noChangeArrowheads="1" noChangeShapeType="1" noTextEdit="1"/>
          </p:cNvSpPr>
          <p:nvPr/>
        </p:nvSpPr>
        <p:spPr bwMode="auto">
          <a:xfrm>
            <a:off x="1214438" y="692150"/>
            <a:ext cx="7318375" cy="1441450"/>
          </a:xfrm>
          <a:prstGeom prst="rect">
            <a:avLst/>
          </a:prstGeom>
        </p:spPr>
        <p:txBody>
          <a:bodyPr spcFirstLastPara="1" wrap="none" fromWordArt="1">
            <a:prstTxWarp prst="textArchUp">
              <a:avLst>
                <a:gd name="adj" fmla="val 10800004"/>
              </a:avLst>
            </a:prstTxWarp>
          </a:bodyPr>
          <a:lstStyle/>
          <a:p>
            <a:pPr algn="ctr"/>
            <a:r>
              <a:rPr lang="ru-RU" sz="4000" b="1" kern="10">
                <a:ln w="9525">
                  <a:solidFill>
                    <a:srgbClr val="000000"/>
                  </a:solidFill>
                  <a:round/>
                  <a:headEnd/>
                  <a:tailEnd/>
                </a:ln>
                <a:solidFill>
                  <a:srgbClr val="FF0066"/>
                </a:solidFill>
                <a:latin typeface="Arial"/>
                <a:cs typeface="Arial"/>
              </a:rPr>
              <a:t> </a:t>
            </a:r>
          </a:p>
        </p:txBody>
      </p:sp>
      <p:sp>
        <p:nvSpPr>
          <p:cNvPr id="11267" name="AutoShape 3"/>
          <p:cNvSpPr>
            <a:spLocks noChangeArrowheads="1"/>
          </p:cNvSpPr>
          <p:nvPr/>
        </p:nvSpPr>
        <p:spPr bwMode="auto">
          <a:xfrm>
            <a:off x="3348038" y="1700213"/>
            <a:ext cx="2582862" cy="935037"/>
          </a:xfrm>
          <a:prstGeom prst="curvedDownArrow">
            <a:avLst>
              <a:gd name="adj1" fmla="val 55246"/>
              <a:gd name="adj2" fmla="val 110492"/>
              <a:gd name="adj3" fmla="val 33333"/>
            </a:avLst>
          </a:prstGeom>
          <a:solidFill>
            <a:srgbClr val="FFCCFF"/>
          </a:solidFill>
          <a:ln w="9525">
            <a:solidFill>
              <a:schemeClr val="tx1"/>
            </a:solidFill>
            <a:miter lim="800000"/>
            <a:headEnd/>
            <a:tailEnd/>
          </a:ln>
        </p:spPr>
        <p:txBody>
          <a:bodyPr wrap="none" anchor="ctr"/>
          <a:lstStyle/>
          <a:p>
            <a:pPr eaLnBrk="1" hangingPunct="1"/>
            <a:endParaRPr lang="ru-RU"/>
          </a:p>
        </p:txBody>
      </p:sp>
      <p:sp>
        <p:nvSpPr>
          <p:cNvPr id="11268" name="AutoShape 4"/>
          <p:cNvSpPr>
            <a:spLocks noChangeArrowheads="1"/>
          </p:cNvSpPr>
          <p:nvPr/>
        </p:nvSpPr>
        <p:spPr bwMode="auto">
          <a:xfrm>
            <a:off x="5867400" y="3500438"/>
            <a:ext cx="1366838" cy="1873250"/>
          </a:xfrm>
          <a:prstGeom prst="curvedLeftArrow">
            <a:avLst>
              <a:gd name="adj1" fmla="val 27410"/>
              <a:gd name="adj2" fmla="val 54820"/>
              <a:gd name="adj3" fmla="val 33333"/>
            </a:avLst>
          </a:prstGeom>
          <a:solidFill>
            <a:srgbClr val="FFCCFF"/>
          </a:solidFill>
          <a:ln w="9525">
            <a:solidFill>
              <a:schemeClr val="tx1"/>
            </a:solidFill>
            <a:miter lim="800000"/>
            <a:headEnd/>
            <a:tailEnd/>
          </a:ln>
        </p:spPr>
        <p:txBody>
          <a:bodyPr wrap="none" anchor="ctr"/>
          <a:lstStyle/>
          <a:p>
            <a:pPr eaLnBrk="1" hangingPunct="1"/>
            <a:endParaRPr lang="ru-RU"/>
          </a:p>
        </p:txBody>
      </p:sp>
      <p:sp>
        <p:nvSpPr>
          <p:cNvPr id="11269" name="AutoShape 5"/>
          <p:cNvSpPr>
            <a:spLocks noChangeArrowheads="1"/>
          </p:cNvSpPr>
          <p:nvPr/>
        </p:nvSpPr>
        <p:spPr bwMode="auto">
          <a:xfrm rot="10038519">
            <a:off x="1763713" y="3357563"/>
            <a:ext cx="1223962" cy="2011362"/>
          </a:xfrm>
          <a:prstGeom prst="curvedLeftArrow">
            <a:avLst>
              <a:gd name="adj1" fmla="val 32866"/>
              <a:gd name="adj2" fmla="val 65733"/>
              <a:gd name="adj3" fmla="val 33333"/>
            </a:avLst>
          </a:prstGeom>
          <a:solidFill>
            <a:srgbClr val="FFCCFF"/>
          </a:solidFill>
          <a:ln w="9525">
            <a:solidFill>
              <a:schemeClr val="tx1"/>
            </a:solidFill>
            <a:miter lim="800000"/>
            <a:headEnd/>
            <a:tailEnd/>
          </a:ln>
        </p:spPr>
        <p:txBody>
          <a:bodyPr wrap="none" anchor="ctr"/>
          <a:lstStyle/>
          <a:p>
            <a:pPr eaLnBrk="1" hangingPunct="1"/>
            <a:endParaRPr lang="ru-RU"/>
          </a:p>
        </p:txBody>
      </p:sp>
      <p:sp>
        <p:nvSpPr>
          <p:cNvPr id="11270" name="Text Box 6"/>
          <p:cNvSpPr txBox="1">
            <a:spLocks noChangeArrowheads="1"/>
          </p:cNvSpPr>
          <p:nvPr/>
        </p:nvSpPr>
        <p:spPr bwMode="auto">
          <a:xfrm>
            <a:off x="6424613" y="2513013"/>
            <a:ext cx="1603375" cy="366712"/>
          </a:xfrm>
          <a:prstGeom prst="rect">
            <a:avLst/>
          </a:prstGeom>
          <a:noFill/>
          <a:ln w="9525">
            <a:noFill/>
            <a:miter lim="800000"/>
            <a:headEnd/>
            <a:tailEnd/>
          </a:ln>
        </p:spPr>
        <p:txBody>
          <a:bodyPr>
            <a:spAutoFit/>
          </a:bodyPr>
          <a:lstStyle/>
          <a:p>
            <a:pPr eaLnBrk="1" hangingPunct="1"/>
            <a:endParaRPr lang="ru-RU">
              <a:latin typeface="Arial" charset="0"/>
            </a:endParaRPr>
          </a:p>
        </p:txBody>
      </p:sp>
      <p:sp>
        <p:nvSpPr>
          <p:cNvPr id="11271" name="Text Box 7"/>
          <p:cNvSpPr txBox="1">
            <a:spLocks noChangeArrowheads="1"/>
          </p:cNvSpPr>
          <p:nvPr/>
        </p:nvSpPr>
        <p:spPr bwMode="auto">
          <a:xfrm>
            <a:off x="6351588" y="2368550"/>
            <a:ext cx="1820862" cy="366713"/>
          </a:xfrm>
          <a:prstGeom prst="rect">
            <a:avLst/>
          </a:prstGeom>
          <a:noFill/>
          <a:ln w="9525">
            <a:noFill/>
            <a:miter lim="800000"/>
            <a:headEnd/>
            <a:tailEnd/>
          </a:ln>
        </p:spPr>
        <p:txBody>
          <a:bodyPr>
            <a:spAutoFit/>
          </a:bodyPr>
          <a:lstStyle/>
          <a:p>
            <a:pPr eaLnBrk="1" hangingPunct="1"/>
            <a:endParaRPr lang="ru-RU">
              <a:latin typeface="Arial" charset="0"/>
            </a:endParaRPr>
          </a:p>
        </p:txBody>
      </p:sp>
      <p:sp>
        <p:nvSpPr>
          <p:cNvPr id="12296" name="Text Box 8"/>
          <p:cNvSpPr txBox="1">
            <a:spLocks noChangeArrowheads="1"/>
          </p:cNvSpPr>
          <p:nvPr/>
        </p:nvSpPr>
        <p:spPr bwMode="auto">
          <a:xfrm>
            <a:off x="5364163" y="2708275"/>
            <a:ext cx="2636837" cy="646113"/>
          </a:xfrm>
          <a:prstGeom prst="rect">
            <a:avLst/>
          </a:prstGeom>
          <a:noFill/>
          <a:ln w="9525">
            <a:noFill/>
            <a:miter lim="800000"/>
            <a:headEnd/>
            <a:tailEnd/>
          </a:ln>
        </p:spPr>
        <p:txBody>
          <a:bodyPr>
            <a:spAutoFit/>
          </a:bodyPr>
          <a:lstStyle/>
          <a:p>
            <a:pPr algn="ctr" eaLnBrk="1" hangingPunct="1">
              <a:defRPr/>
            </a:pPr>
            <a:r>
              <a:rPr lang="ru-RU" sz="3600" b="1" i="1" dirty="0">
                <a:solidFill>
                  <a:srgbClr val="FF66CC"/>
                </a:solidFill>
                <a:latin typeface="+mn-lt"/>
              </a:rPr>
              <a:t>Дети </a:t>
            </a:r>
          </a:p>
        </p:txBody>
      </p:sp>
      <p:sp>
        <p:nvSpPr>
          <p:cNvPr id="12297" name="Text Box 9"/>
          <p:cNvSpPr txBox="1">
            <a:spLocks noChangeArrowheads="1"/>
          </p:cNvSpPr>
          <p:nvPr/>
        </p:nvSpPr>
        <p:spPr bwMode="auto">
          <a:xfrm>
            <a:off x="3203575" y="4941888"/>
            <a:ext cx="2663825" cy="646112"/>
          </a:xfrm>
          <a:prstGeom prst="rect">
            <a:avLst/>
          </a:prstGeom>
          <a:noFill/>
          <a:ln w="9525">
            <a:noFill/>
            <a:miter lim="800000"/>
            <a:headEnd/>
            <a:tailEnd/>
          </a:ln>
        </p:spPr>
        <p:txBody>
          <a:bodyPr>
            <a:spAutoFit/>
          </a:bodyPr>
          <a:lstStyle/>
          <a:p>
            <a:pPr algn="ctr" eaLnBrk="1" hangingPunct="1">
              <a:spcBef>
                <a:spcPct val="50000"/>
              </a:spcBef>
              <a:defRPr/>
            </a:pPr>
            <a:r>
              <a:rPr lang="ru-RU" sz="3600" b="1" i="1" dirty="0">
                <a:solidFill>
                  <a:srgbClr val="FF66CC"/>
                </a:solidFill>
                <a:latin typeface="+mn-lt"/>
              </a:rPr>
              <a:t>Педагоги</a:t>
            </a:r>
          </a:p>
        </p:txBody>
      </p:sp>
      <p:sp>
        <p:nvSpPr>
          <p:cNvPr id="12298" name="Text Box 10"/>
          <p:cNvSpPr txBox="1">
            <a:spLocks noChangeArrowheads="1"/>
          </p:cNvSpPr>
          <p:nvPr/>
        </p:nvSpPr>
        <p:spPr bwMode="auto">
          <a:xfrm flipV="1">
            <a:off x="1331913" y="2708275"/>
            <a:ext cx="2449512" cy="646113"/>
          </a:xfrm>
          <a:prstGeom prst="rect">
            <a:avLst/>
          </a:prstGeom>
          <a:noFill/>
          <a:ln w="9525">
            <a:noFill/>
            <a:miter lim="800000"/>
            <a:headEnd/>
            <a:tailEnd/>
          </a:ln>
        </p:spPr>
        <p:txBody>
          <a:bodyPr rot="10800000">
            <a:spAutoFit/>
          </a:bodyPr>
          <a:lstStyle/>
          <a:p>
            <a:pPr eaLnBrk="1" hangingPunct="1">
              <a:defRPr/>
            </a:pPr>
            <a:r>
              <a:rPr lang="ru-RU" sz="3600" b="1" i="1" dirty="0">
                <a:solidFill>
                  <a:srgbClr val="FF66CC"/>
                </a:solidFill>
                <a:latin typeface="+mn-lt"/>
              </a:rPr>
              <a:t>Родители</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 to="" calcmode="lin" valueType="num">
                                      <p:cBhvr>
                                        <p:cTn id="7" dur="1" fill="hold"/>
                                        <p:tgtEl>
                                          <p:spTgt spid="6349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17725" y="1285875"/>
            <a:ext cx="6526213" cy="4572000"/>
          </a:xfrm>
        </p:spPr>
        <p:txBody>
          <a:bodyPr/>
          <a:lstStyle/>
          <a:p>
            <a:pPr>
              <a:lnSpc>
                <a:spcPct val="150000"/>
              </a:lnSpc>
              <a:defRPr/>
            </a:pPr>
            <a:r>
              <a:rPr lang="ru-RU" sz="2000" b="1" dirty="0" smtClean="0">
                <a:latin typeface="+mn-lt"/>
              </a:rPr>
              <a:t/>
            </a:r>
            <a:br>
              <a:rPr lang="ru-RU" sz="2000" b="1" dirty="0" smtClean="0">
                <a:latin typeface="+mn-lt"/>
              </a:rPr>
            </a:br>
            <a:r>
              <a:rPr lang="ru-RU" sz="2000" b="1" dirty="0" smtClean="0">
                <a:latin typeface="+mn-lt"/>
              </a:rPr>
              <a:t>НЕЛЬЗЯ ЗАБЫВАТЬ ОБ ОТВЕТСТВЕННОСТИ ЗА СВОИХ НЕСОВЕРШЕННОЛЕТНИХ ДЕТЕЙ,</a:t>
            </a:r>
            <a:br>
              <a:rPr lang="ru-RU" sz="2000" b="1" dirty="0" smtClean="0">
                <a:latin typeface="+mn-lt"/>
              </a:rPr>
            </a:br>
            <a:r>
              <a:rPr lang="ru-RU" sz="2000" b="1" dirty="0" smtClean="0">
                <a:latin typeface="+mn-lt"/>
              </a:rPr>
              <a:t> ИЗ-ЗА НЕОСТОРОЖНОГО ПОВЕДЕНИЯ КОТОРЫХ, А ПОРОЙ И ВПОЛНЕ СОЗНАТЕЛЬНОГО НАРУШЕНИЯ ПРАВИЛ ДОРОЖНОГО ДВИЖЕНИЯ, МОЖЕТ ПРОИЗОЙТИ ДОРОЖНО-ТРАНСПОРТНОЕ ПРОИСШЕСТВИЕ.</a:t>
            </a:r>
            <a:br>
              <a:rPr lang="ru-RU" sz="2000" b="1" dirty="0" smtClean="0">
                <a:latin typeface="+mn-lt"/>
              </a:rPr>
            </a:br>
            <a:r>
              <a:rPr lang="ru-RU" sz="2000" dirty="0" smtClean="0">
                <a:latin typeface="+mn-lt"/>
              </a:rPr>
              <a:t/>
            </a:r>
            <a:br>
              <a:rPr lang="ru-RU" sz="2000" dirty="0" smtClean="0">
                <a:latin typeface="+mn-lt"/>
              </a:rPr>
            </a:br>
            <a:endParaRPr lang="ru-RU" sz="20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17725" y="1285875"/>
            <a:ext cx="6454775" cy="4572000"/>
          </a:xfrm>
        </p:spPr>
        <p:txBody>
          <a:bodyPr/>
          <a:lstStyle/>
          <a:p>
            <a:pPr>
              <a:defRPr/>
            </a:pPr>
            <a:r>
              <a:rPr lang="ru-RU" sz="3200" dirty="0" smtClean="0">
                <a:latin typeface="+mn-lt"/>
                <a:hlinkClick r:id="rId2" tooltip="Конституция"/>
              </a:rPr>
              <a:t>Конституция РФ </a:t>
            </a:r>
            <a:r>
              <a:rPr lang="ru-RU" sz="3200" dirty="0" smtClean="0">
                <a:latin typeface="+mn-lt"/>
              </a:rPr>
              <a:t/>
            </a:r>
            <a:br>
              <a:rPr lang="ru-RU" sz="3200" dirty="0" smtClean="0">
                <a:latin typeface="+mn-lt"/>
              </a:rPr>
            </a:br>
            <a:r>
              <a:rPr lang="ru-RU" sz="3200" dirty="0" smtClean="0">
                <a:latin typeface="+mn-lt"/>
              </a:rPr>
              <a:t/>
            </a:r>
            <a:br>
              <a:rPr lang="ru-RU" sz="3200" dirty="0" smtClean="0">
                <a:latin typeface="+mn-lt"/>
              </a:rPr>
            </a:br>
            <a:r>
              <a:rPr lang="ru-RU" sz="2000" b="1" u="sng" dirty="0" smtClean="0">
                <a:latin typeface="+mn-lt"/>
              </a:rPr>
              <a:t>Статья 60.  </a:t>
            </a:r>
            <a:br>
              <a:rPr lang="ru-RU" sz="2000" b="1" u="sng" dirty="0" smtClean="0">
                <a:latin typeface="+mn-lt"/>
              </a:rPr>
            </a:br>
            <a:r>
              <a:rPr lang="ru-RU" sz="2000" dirty="0" smtClean="0">
                <a:latin typeface="+mn-lt"/>
              </a:rPr>
              <a:t>Гражданин Российской Федерации</a:t>
            </a:r>
            <a:br>
              <a:rPr lang="ru-RU" sz="2000" dirty="0" smtClean="0">
                <a:latin typeface="+mn-lt"/>
              </a:rPr>
            </a:br>
            <a:r>
              <a:rPr lang="ru-RU" sz="2000" dirty="0" smtClean="0">
                <a:latin typeface="+mn-lt"/>
              </a:rPr>
              <a:t> может самостоятельно осуществлять в полном объеме свои права и обязанности с 18 лет.</a:t>
            </a:r>
            <a:br>
              <a:rPr lang="ru-RU" sz="2000" dirty="0" smtClean="0">
                <a:latin typeface="+mn-lt"/>
              </a:rPr>
            </a:br>
            <a:r>
              <a:rPr lang="ru-RU" sz="2000" dirty="0" smtClean="0">
                <a:latin typeface="+mn-lt"/>
              </a:rPr>
              <a:t/>
            </a:r>
            <a:br>
              <a:rPr lang="ru-RU" sz="2000" dirty="0" smtClean="0">
                <a:latin typeface="+mn-lt"/>
              </a:rPr>
            </a:br>
            <a:r>
              <a:rPr lang="ru-RU" sz="2000" dirty="0" smtClean="0">
                <a:latin typeface="+mn-lt"/>
              </a:rPr>
              <a:t/>
            </a:r>
            <a:br>
              <a:rPr lang="ru-RU" sz="2000" dirty="0" smtClean="0">
                <a:latin typeface="+mn-lt"/>
              </a:rPr>
            </a:br>
            <a:r>
              <a:rPr lang="ru-RU" sz="2000" dirty="0" smtClean="0"/>
              <a:t/>
            </a:r>
            <a:br>
              <a:rPr lang="ru-RU" sz="2000" dirty="0" smtClean="0"/>
            </a:br>
            <a:r>
              <a:rPr lang="ru-RU" sz="2000" b="1" dirty="0" smtClean="0">
                <a:latin typeface="+mn-lt"/>
              </a:rPr>
              <a:t/>
            </a:r>
            <a:br>
              <a:rPr lang="ru-RU" sz="2000" b="1" dirty="0" smtClean="0">
                <a:latin typeface="+mn-lt"/>
              </a:rPr>
            </a:br>
            <a:endParaRPr lang="ru-RU" sz="2000" dirty="0">
              <a:latin typeface="+mn-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22313" y="571500"/>
            <a:ext cx="7772400" cy="857250"/>
          </a:xfrm>
        </p:spPr>
        <p:txBody>
          <a:bodyPr/>
          <a:lstStyle/>
          <a:p>
            <a:pPr>
              <a:defRPr/>
            </a:pPr>
            <a:endParaRPr lang="ru-RU" dirty="0"/>
          </a:p>
        </p:txBody>
      </p:sp>
      <p:sp>
        <p:nvSpPr>
          <p:cNvPr id="14339" name="Текст 3"/>
          <p:cNvSpPr>
            <a:spLocks noGrp="1"/>
          </p:cNvSpPr>
          <p:nvPr>
            <p:ph type="body" idx="1"/>
          </p:nvPr>
        </p:nvSpPr>
        <p:spPr>
          <a:xfrm>
            <a:off x="1428750" y="571500"/>
            <a:ext cx="7065963" cy="5786438"/>
          </a:xfrm>
        </p:spPr>
        <p:txBody>
          <a:bodyPr/>
          <a:lstStyle/>
          <a:p>
            <a:pPr algn="ctr"/>
            <a:r>
              <a:rPr lang="ru-RU" sz="3200" u="sng" smtClean="0">
                <a:hlinkClick r:id="rId2" tooltip="Семейный кодекс РФ"/>
              </a:rPr>
              <a:t>Семейный кодекс РФ </a:t>
            </a:r>
            <a:endParaRPr lang="ru-RU" sz="3200" u="sng" smtClean="0"/>
          </a:p>
          <a:p>
            <a:r>
              <a:rPr lang="ru-RU" sz="1600" b="1" u="sng" smtClean="0">
                <a:solidFill>
                  <a:schemeClr val="bg2"/>
                </a:solidFill>
              </a:rPr>
              <a:t>Статья 63. Права и обязанности родителей по воспитанию и образованию детей</a:t>
            </a:r>
            <a:endParaRPr lang="ru-RU" sz="1600" u="sng" smtClean="0">
              <a:solidFill>
                <a:schemeClr val="bg2"/>
              </a:solidFill>
            </a:endParaRPr>
          </a:p>
          <a:p>
            <a:r>
              <a:rPr lang="ru-RU" sz="1600" smtClean="0">
                <a:solidFill>
                  <a:schemeClr val="bg2"/>
                </a:solidFill>
              </a:rPr>
              <a:t>1. Родители имеют право и обязаны воспитывать своих </a:t>
            </a:r>
            <a:r>
              <a:rPr lang="ru-RU" sz="1600" u="sng" smtClean="0">
                <a:solidFill>
                  <a:schemeClr val="bg2"/>
                </a:solidFill>
              </a:rPr>
              <a:t>детей</a:t>
            </a:r>
            <a:r>
              <a:rPr lang="ru-RU" sz="1600" smtClean="0">
                <a:solidFill>
                  <a:schemeClr val="bg2"/>
                </a:solidFill>
              </a:rPr>
              <a:t>.</a:t>
            </a:r>
          </a:p>
          <a:p>
            <a:r>
              <a:rPr lang="ru-RU" sz="1600" smtClean="0">
                <a:solidFill>
                  <a:schemeClr val="bg2"/>
                </a:solidFill>
              </a:rPr>
              <a:t>Родители несут ответственность за воспитание и развитие своих детей. Они обязаны заботиться о здоровье, физическом, психическом, духовном и нравственном развитии своих детей.</a:t>
            </a:r>
          </a:p>
          <a:p>
            <a:pPr algn="ctr"/>
            <a:r>
              <a:rPr lang="ru-RU" sz="2800" u="sng" smtClean="0">
                <a:hlinkClick r:id="rId3" tooltip="Кодекс РФ об административных правонарушениях"/>
              </a:rPr>
              <a:t>Кодекс РФ </a:t>
            </a:r>
          </a:p>
          <a:p>
            <a:pPr algn="ctr"/>
            <a:r>
              <a:rPr lang="ru-RU" sz="2800" u="sng" smtClean="0">
                <a:hlinkClick r:id="rId3" tooltip="Кодекс РФ об административных правонарушениях"/>
              </a:rPr>
              <a:t>об административных правонарушениях </a:t>
            </a:r>
            <a:endParaRPr lang="ru-RU" sz="2800" u="sng" smtClean="0"/>
          </a:p>
          <a:p>
            <a:r>
              <a:rPr lang="ru-RU" sz="1600" b="1" u="sng" smtClean="0">
                <a:solidFill>
                  <a:schemeClr val="bg2"/>
                </a:solidFill>
              </a:rPr>
              <a:t>Статья 5.35. Неисполнение родителями или иными законными представителями несовершеннолетних обязанностей по содержанию и воспитанию несовершеннолетних</a:t>
            </a:r>
          </a:p>
          <a:p>
            <a:r>
              <a:rPr lang="ru-RU" sz="1600" smtClean="0">
                <a:solidFill>
                  <a:schemeClr val="bg2"/>
                </a:solidFill>
              </a:rPr>
              <a:t>1. Неисполнение или ненадлежащее исполнение родителями или </a:t>
            </a:r>
            <a:r>
              <a:rPr lang="ru-RU" sz="1600" u="sng" smtClean="0">
                <a:solidFill>
                  <a:schemeClr val="bg2"/>
                </a:solidFill>
              </a:rPr>
              <a:t>иными законными</a:t>
            </a:r>
            <a:r>
              <a:rPr lang="ru-RU" sz="1600" smtClean="0">
                <a:solidFill>
                  <a:schemeClr val="bg2"/>
                </a:solidFill>
              </a:rPr>
              <a:t> представителями несовершеннолетних обязанностей по содержанию, воспитанию, обучению, защите прав и интересов несовершеннолетних -</a:t>
            </a:r>
          </a:p>
          <a:p>
            <a:r>
              <a:rPr lang="ru-RU" sz="1600" smtClean="0">
                <a:solidFill>
                  <a:schemeClr val="bg2"/>
                </a:solidFill>
              </a:rPr>
              <a:t>влечет предупреждение или наложение административного штрафа в размере от ста до пятисот рублей.</a:t>
            </a:r>
          </a:p>
          <a:p>
            <a:endParaRPr lang="ru-RU"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88" y="714375"/>
            <a:ext cx="7215187" cy="5643563"/>
          </a:xfrm>
        </p:spPr>
        <p:txBody>
          <a:bodyPr/>
          <a:lstStyle/>
          <a:p>
            <a:pPr>
              <a:defRPr/>
            </a:pPr>
            <a:r>
              <a:rPr lang="ru-RU" sz="3200" dirty="0" smtClean="0">
                <a:latin typeface="+mn-lt"/>
                <a:hlinkClick r:id="rId2" tooltip="Гражданский кодекс РФ"/>
              </a:rPr>
              <a:t>Гражданский кодекс РФ </a:t>
            </a:r>
            <a:r>
              <a:rPr lang="ru-RU" sz="1600" dirty="0" smtClean="0">
                <a:latin typeface="+mn-lt"/>
              </a:rPr>
              <a:t/>
            </a:r>
            <a:br>
              <a:rPr lang="ru-RU" sz="1600" dirty="0" smtClean="0">
                <a:latin typeface="+mn-lt"/>
              </a:rPr>
            </a:br>
            <a:r>
              <a:rPr lang="ru-RU" sz="1600" dirty="0" smtClean="0">
                <a:latin typeface="+mn-lt"/>
              </a:rPr>
              <a:t/>
            </a:r>
            <a:br>
              <a:rPr lang="ru-RU" sz="1600" dirty="0" smtClean="0">
                <a:latin typeface="+mn-lt"/>
              </a:rPr>
            </a:br>
            <a:r>
              <a:rPr lang="ru-RU" sz="1800" b="1" u="sng" dirty="0" smtClean="0">
                <a:latin typeface="+mn-lt"/>
              </a:rPr>
              <a:t>Статья 1073</a:t>
            </a:r>
            <a:r>
              <a:rPr lang="ru-RU" sz="1800" b="1" dirty="0" smtClean="0">
                <a:latin typeface="+mn-lt"/>
              </a:rPr>
              <a:t>. </a:t>
            </a:r>
            <a:r>
              <a:rPr lang="ru-RU" sz="1800" b="1" u="sng" dirty="0" smtClean="0">
                <a:latin typeface="+mn-lt"/>
              </a:rPr>
              <a:t>Ответственность</a:t>
            </a:r>
            <a:r>
              <a:rPr lang="ru-RU" sz="1800" b="1" dirty="0" smtClean="0">
                <a:latin typeface="+mn-lt"/>
              </a:rPr>
              <a:t> за вред, причиненный несовершеннолетними в </a:t>
            </a:r>
            <a:r>
              <a:rPr lang="ru-RU" sz="1800" b="1" u="sng" dirty="0" smtClean="0">
                <a:latin typeface="+mn-lt"/>
              </a:rPr>
              <a:t>возрасте</a:t>
            </a:r>
            <a:r>
              <a:rPr lang="ru-RU" sz="1800" b="1" dirty="0" smtClean="0">
                <a:latin typeface="+mn-lt"/>
              </a:rPr>
              <a:t> до </a:t>
            </a:r>
            <a:r>
              <a:rPr lang="ru-RU" sz="1800" b="1" u="sng" dirty="0" smtClean="0">
                <a:latin typeface="+mn-lt"/>
              </a:rPr>
              <a:t>четырнадцати</a:t>
            </a:r>
            <a:r>
              <a:rPr lang="ru-RU" sz="1800" b="1" dirty="0" smtClean="0">
                <a:latin typeface="+mn-lt"/>
              </a:rPr>
              <a:t> лет</a:t>
            </a:r>
            <a:r>
              <a:rPr lang="ru-RU" sz="1800" dirty="0" smtClean="0">
                <a:latin typeface="+mn-lt"/>
              </a:rPr>
              <a:t/>
            </a:r>
            <a:br>
              <a:rPr lang="ru-RU" sz="1800" dirty="0" smtClean="0">
                <a:latin typeface="+mn-lt"/>
              </a:rPr>
            </a:br>
            <a:r>
              <a:rPr lang="ru-RU" sz="1800" dirty="0" smtClean="0">
                <a:latin typeface="+mn-lt"/>
              </a:rPr>
              <a:t>1. За вред, причиненный несовершеннолетним, не достигшим четырнадцати лет (малолетним), отвечают его родители (усыновители) или опекуны, если не докажут, что вред возник не по их вине.</a:t>
            </a:r>
            <a:br>
              <a:rPr lang="ru-RU" sz="1800" dirty="0" smtClean="0">
                <a:latin typeface="+mn-lt"/>
              </a:rPr>
            </a:br>
            <a:r>
              <a:rPr lang="ru-RU" sz="1800" dirty="0" smtClean="0">
                <a:latin typeface="+mn-lt"/>
              </a:rPr>
              <a:t/>
            </a:r>
            <a:br>
              <a:rPr lang="ru-RU" sz="1800" dirty="0" smtClean="0">
                <a:latin typeface="+mn-lt"/>
              </a:rPr>
            </a:br>
            <a:r>
              <a:rPr lang="ru-RU" sz="1800" b="1" u="sng" dirty="0" smtClean="0">
                <a:latin typeface="+mn-lt"/>
              </a:rPr>
              <a:t> Статья 1074</a:t>
            </a:r>
            <a:r>
              <a:rPr lang="ru-RU" sz="1800" b="1" dirty="0" smtClean="0">
                <a:latin typeface="+mn-lt"/>
              </a:rPr>
              <a:t>. </a:t>
            </a:r>
            <a:r>
              <a:rPr lang="ru-RU" sz="1800" b="1" u="sng" dirty="0" smtClean="0">
                <a:latin typeface="+mn-lt"/>
              </a:rPr>
              <a:t>Ответственность</a:t>
            </a:r>
            <a:r>
              <a:rPr lang="ru-RU" sz="1800" b="1" dirty="0" smtClean="0">
                <a:latin typeface="+mn-lt"/>
              </a:rPr>
              <a:t> за вред, причиненный несовершеннолетними в </a:t>
            </a:r>
            <a:r>
              <a:rPr lang="ru-RU" sz="1800" b="1" u="sng" dirty="0" smtClean="0">
                <a:latin typeface="+mn-lt"/>
              </a:rPr>
              <a:t>возрасте</a:t>
            </a:r>
            <a:r>
              <a:rPr lang="ru-RU" sz="1800" b="1" dirty="0" smtClean="0">
                <a:latin typeface="+mn-lt"/>
              </a:rPr>
              <a:t> от </a:t>
            </a:r>
            <a:r>
              <a:rPr lang="ru-RU" sz="1800" b="1" u="sng" dirty="0" smtClean="0">
                <a:latin typeface="+mn-lt"/>
              </a:rPr>
              <a:t>четырнадцати </a:t>
            </a:r>
            <a:r>
              <a:rPr lang="ru-RU" sz="1800" b="1" dirty="0" smtClean="0">
                <a:latin typeface="+mn-lt"/>
              </a:rPr>
              <a:t>до восемнадцати лет</a:t>
            </a:r>
            <a:r>
              <a:rPr lang="ru-RU" sz="1800" dirty="0" smtClean="0">
                <a:latin typeface="+mn-lt"/>
              </a:rPr>
              <a:t/>
            </a:r>
            <a:br>
              <a:rPr lang="ru-RU" sz="1800" dirty="0" smtClean="0">
                <a:latin typeface="+mn-lt"/>
              </a:rPr>
            </a:br>
            <a:r>
              <a:rPr lang="ru-RU" sz="1800" dirty="0" smtClean="0">
                <a:latin typeface="+mn-lt"/>
              </a:rPr>
              <a:t>1. Несовершеннолетние в возрасте от четырнадцати до восемнадцати лет самостоятельно несут ответственность за причиненный вред на общих основаниях.</a:t>
            </a:r>
            <a:br>
              <a:rPr lang="ru-RU" sz="1800" dirty="0" smtClean="0">
                <a:latin typeface="+mn-lt"/>
              </a:rPr>
            </a:br>
            <a:r>
              <a:rPr lang="ru-RU" sz="1800" dirty="0" smtClean="0">
                <a:latin typeface="+mn-lt"/>
              </a:rPr>
              <a:t>2. В случае, когда у несовершеннолетнего в возрасте от четырнадцати до восемнадцати лет нет доходов или иного имущества, достаточных для возмещения вреда, вред должен быть возмещен полностью или в недостающей части его родителями (усыновителями) или попечителем, если они не докажут, что вред возник не по их вине.</a:t>
            </a:r>
            <a:r>
              <a:rPr lang="ru-RU" sz="1600" dirty="0" smtClean="0">
                <a:latin typeface="+mn-lt"/>
              </a:rPr>
              <a:t/>
            </a:r>
            <a:br>
              <a:rPr lang="ru-RU" sz="1600" dirty="0" smtClean="0">
                <a:latin typeface="+mn-lt"/>
              </a:rPr>
            </a:br>
            <a:endParaRPr lang="ru-RU" sz="1600" dirty="0">
              <a:latin typeface="+mn-l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dd">
  <a:themeElements>
    <a:clrScheme name="Employee Orientation 4">
      <a:dk1>
        <a:srgbClr val="000000"/>
      </a:dk1>
      <a:lt1>
        <a:srgbClr val="FFFFFF"/>
      </a:lt1>
      <a:dk2>
        <a:srgbClr val="000000"/>
      </a:dk2>
      <a:lt2>
        <a:srgbClr val="009900"/>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9CFCB7"/>
      </a:folHlink>
    </a:clrScheme>
    <a:fontScheme name="Employee Orientation">
      <a:majorFont>
        <a:latin typeface="Arial"/>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mployee Orientation 1">
        <a:dk1>
          <a:srgbClr val="000000"/>
        </a:dk1>
        <a:lt1>
          <a:srgbClr val="0099CC"/>
        </a:lt1>
        <a:dk2>
          <a:srgbClr val="FFFFFF"/>
        </a:dk2>
        <a:lt2>
          <a:srgbClr val="868686"/>
        </a:lt2>
        <a:accent1>
          <a:srgbClr val="00FFCC"/>
        </a:accent1>
        <a:accent2>
          <a:srgbClr val="969696"/>
        </a:accent2>
        <a:accent3>
          <a:srgbClr val="AACAE2"/>
        </a:accent3>
        <a:accent4>
          <a:srgbClr val="000000"/>
        </a:accent4>
        <a:accent5>
          <a:srgbClr val="AAFFE2"/>
        </a:accent5>
        <a:accent6>
          <a:srgbClr val="878787"/>
        </a:accent6>
        <a:hlink>
          <a:srgbClr val="00FFCC"/>
        </a:hlink>
        <a:folHlink>
          <a:srgbClr val="99CCFF"/>
        </a:folHlink>
      </a:clrScheme>
      <a:clrMap bg1="lt1" tx1="dk1" bg2="lt2" tx2="dk2" accent1="accent1" accent2="accent2" accent3="accent3" accent4="accent4" accent5="accent5" accent6="accent6" hlink="hlink" folHlink="folHlink"/>
    </a:extraClrScheme>
    <a:extraClrScheme>
      <a:clrScheme name="Employee Orienta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Employee Orientation 3">
        <a:dk1>
          <a:srgbClr val="5F5F5F"/>
        </a:dk1>
        <a:lt1>
          <a:srgbClr val="FFFFFF"/>
        </a:lt1>
        <a:dk2>
          <a:srgbClr val="5F5F5F"/>
        </a:dk2>
        <a:lt2>
          <a:srgbClr val="808080"/>
        </a:lt2>
        <a:accent1>
          <a:srgbClr val="969696"/>
        </a:accent1>
        <a:accent2>
          <a:srgbClr val="000000"/>
        </a:accent2>
        <a:accent3>
          <a:srgbClr val="FFFFFF"/>
        </a:accent3>
        <a:accent4>
          <a:srgbClr val="505050"/>
        </a:accent4>
        <a:accent5>
          <a:srgbClr val="C9C9C9"/>
        </a:accent5>
        <a:accent6>
          <a:srgbClr val="000000"/>
        </a:accent6>
        <a:hlink>
          <a:srgbClr val="777777"/>
        </a:hlink>
        <a:folHlink>
          <a:srgbClr val="CCCCCC"/>
        </a:folHlink>
      </a:clrScheme>
      <a:clrMap bg1="lt1" tx1="dk1" bg2="lt2" tx2="dk2" accent1="accent1" accent2="accent2" accent3="accent3" accent4="accent4" accent5="accent5" accent6="accent6" hlink="hlink" folHlink="folHlink"/>
    </a:extraClrScheme>
    <a:extraClrScheme>
      <a:clrScheme name="Employee Orientation 4">
        <a:dk1>
          <a:srgbClr val="000000"/>
        </a:dk1>
        <a:lt1>
          <a:srgbClr val="FFFFFF"/>
        </a:lt1>
        <a:dk2>
          <a:srgbClr val="000000"/>
        </a:dk2>
        <a:lt2>
          <a:srgbClr val="009900"/>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9CFCB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pdd</Template>
  <TotalTime>742</TotalTime>
  <Words>1358</Words>
  <Application>Microsoft Office PowerPoint</Application>
  <PresentationFormat>Экран (4:3)</PresentationFormat>
  <Paragraphs>160</Paragraphs>
  <Slides>26</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26</vt:i4>
      </vt:variant>
    </vt:vector>
  </HeadingPairs>
  <TitlesOfParts>
    <vt:vector size="32" baseType="lpstr">
      <vt:lpstr>Times New Roman</vt:lpstr>
      <vt:lpstr>Arial</vt:lpstr>
      <vt:lpstr>Wingdings</vt:lpstr>
      <vt:lpstr>Calibri</vt:lpstr>
      <vt:lpstr>Wingdings 2</vt:lpstr>
      <vt:lpstr>pdd</vt:lpstr>
      <vt:lpstr> </vt:lpstr>
      <vt:lpstr>ЗАДАЧИ:</vt:lpstr>
      <vt:lpstr>Законодательная база  для проведения мероприятий по усилению безопасности дорожного движения</vt:lpstr>
      <vt:lpstr>Слайд 4</vt:lpstr>
      <vt:lpstr>Слайд 5</vt:lpstr>
      <vt:lpstr> НЕЛЬЗЯ ЗАБЫВАТЬ ОБ ОТВЕТСТВЕННОСТИ ЗА СВОИХ НЕСОВЕРШЕННОЛЕТНИХ ДЕТЕЙ,  ИЗ-ЗА НЕОСТОРОЖНОГО ПОВЕДЕНИЯ КОТОРЫХ, А ПОРОЙ И ВПОЛНЕ СОЗНАТЕЛЬНОГО НАРУШЕНИЯ ПРАВИЛ ДОРОЖНОГО ДВИЖЕНИЯ, МОЖЕТ ПРОИЗОЙТИ ДОРОЖНО-ТРАНСПОРТНОЕ ПРОИСШЕСТВИЕ.  </vt:lpstr>
      <vt:lpstr>Конституция РФ   Статья 60.   Гражданин Российской Федерации  может самостоятельно осуществлять в полном объеме свои права и обязанности с 18 лет.     </vt:lpstr>
      <vt:lpstr>Слайд 8</vt:lpstr>
      <vt:lpstr>Гражданский кодекс РФ   Статья 1073. Ответственность за вред, причиненный несовершеннолетними в возрасте до четырнадцати лет 1. За вред, причиненный несовершеннолетним, не достигшим четырнадцати лет (малолетним), отвечают его родители (усыновители) или опекуны, если не докажут, что вред возник не по их вине.   Статья 1074. Ответственность за вред, причиненный несовершеннолетними в возрасте от четырнадцати до восемнадцати лет 1. Несовершеннолетние в возрасте от четырнадцати до восемнадцати лет самостоятельно несут ответственность за причиненный вред на общих основаниях. 2. В случае, когда у несовершеннолетнего в возрасте от четырнадцати до восемнадцати лет нет доходов или иного имущества, достаточных для возмещения вреда, вред должен быть возмещен полностью или в недостающей части его родителями (усыновителями) или попечителем, если они не докажут, что вред возник не по их вине. </vt:lpstr>
      <vt:lpstr>ТАКИМ ОБРАЗОМ, ЕСЛИ ПО ВИНЕ РЕБЕНКА СОВЕРШЕНО ДОРОЖНО-ТРАНСПОРТНОЕ ПРОИСШЕСТВИЕ, В КОТОРОМ ПОСТРАДАЛИ ЛЮДИ И РАЗБИТ АВТОМОБИЛЬ, ТО ОТВЕЧАТЬ ПО ЗАКОНУ ПРИДЕТСЯ ЕГО РОДИТЕЛЯМ!   </vt:lpstr>
      <vt:lpstr>Причины детского дорожно-транспортного травматизма:</vt:lpstr>
      <vt:lpstr>Причины детского дорожно-транспортного травматизма:</vt:lpstr>
      <vt:lpstr>Рекомендации  по профилактике  детского дорожно-транспортного травматизма </vt:lpstr>
      <vt:lpstr>Рекомендации  по профилактике  детского дорожно-транспортного травматизма</vt:lpstr>
      <vt:lpstr>Рекомендации по профилактике  детского дорожно-транспортного травматизма</vt:lpstr>
      <vt:lpstr>Рекомендации по профилактике  детского дорожно-транспортного травматизма</vt:lpstr>
      <vt:lpstr>Рекомендации по профилактике  детского дорожно-транспортного травматизма</vt:lpstr>
      <vt:lpstr>Рекомендации по профилактике  детского дорожно-транспортного травматизма</vt:lpstr>
      <vt:lpstr>Рекомендации по профилактике  детского дорожно-транспортного травматизма</vt:lpstr>
      <vt:lpstr>«ДОРОЖНАЯ ЛОВУШКА».   НАБЛЮДАЙТЕ ЗА ДОРОЖНОЙ ОБСТАНОВКОЙ!</vt:lpstr>
      <vt:lpstr>«ДОРОЖНАЯ ЛОВУШКА».  МЕДЛЕННО ПРИБЛИЖАЮЩАЯСЯ МАШИНА  МОЖЕТ СКРЫВАТЬ ЗА СОБОЙ ОПАСНОСТЬ.</vt:lpstr>
      <vt:lpstr>«ДОРОЖНАЯ ЛОВУШКА».  ОСТАНОВКА – МЕСТО,  ГДЕ ДЕТИ ЧАЩЕ ВСЕГО ПОПАДАЮТ ПОД МАШИНУ.</vt:lpstr>
      <vt:lpstr>«ДОРОЖНАЯ ЛОВУШКА».  ПЕРЕХОДИТЕ ПРОЕЗЖУЮ ЧАСТЬ  ТОЛЬКО НА ПЕШЕХОДНЫХ ПЕРЕХОДАХ!</vt:lpstr>
      <vt:lpstr>«ДОРОЖНАЯ ЛОВУШКА».  НЕ ТЕРЯЙТЕ БДИТЕЛЬНОСТЬ НА ДОРОГЕ  С МАЛОЙ ИНТЕНСИВНОСТЬЮ ДВИЖЕНИЯ!</vt:lpstr>
      <vt:lpstr>   Литература:           ИНТЕРНЕТ-РЕСУРСЫ:</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Государственное образовательное учреждение детский сад № 513</dc:title>
  <dc:creator>User</dc:creator>
  <cp:lastModifiedBy>1</cp:lastModifiedBy>
  <cp:revision>82</cp:revision>
  <dcterms:created xsi:type="dcterms:W3CDTF">2011-10-04T03:49:46Z</dcterms:created>
  <dcterms:modified xsi:type="dcterms:W3CDTF">2018-01-26T03:53:13Z</dcterms:modified>
</cp:coreProperties>
</file>