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60" r:id="rId5"/>
    <p:sldId id="263" r:id="rId6"/>
    <p:sldId id="259" r:id="rId7"/>
    <p:sldId id="265" r:id="rId8"/>
    <p:sldId id="264" r:id="rId9"/>
    <p:sldId id="262" r:id="rId10"/>
    <p:sldId id="261" r:id="rId11"/>
    <p:sldId id="273" r:id="rId12"/>
    <p:sldId id="274" r:id="rId13"/>
    <p:sldId id="275" r:id="rId14"/>
    <p:sldId id="277" r:id="rId15"/>
    <p:sldId id="276" r:id="rId16"/>
    <p:sldId id="267" r:id="rId17"/>
    <p:sldId id="27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9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42BD63-4949-4A13-AD33-B8AE72B667B2}" type="datetimeFigureOut">
              <a:rPr lang="ru-RU" smtClean="0"/>
              <a:pPr/>
              <a:t>23.10.2024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7F47BD-6156-4001-A2F9-DC3E3C440E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20939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23.10.2024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373516"/>
            <a:ext cx="72545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dirty="0">
              <a:latin typeface="Century Gothic" pitchFamily="34" charset="0"/>
            </a:endParaRPr>
          </a:p>
          <a:p>
            <a:pPr algn="ctr"/>
            <a:r>
              <a:rPr lang="ru-RU" sz="2800" b="1" dirty="0">
                <a:latin typeface="Century Gothic" pitchFamily="34" charset="0"/>
              </a:rPr>
              <a:t>«Нейропсихология детского возраста»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95936" y="56612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Century Gothic" pitchFamily="34" charset="0"/>
              </a:rPr>
              <a:t>Подготовила</a:t>
            </a:r>
            <a:r>
              <a:rPr lang="ru-RU" dirty="0">
                <a:latin typeface="Century Gothic" pitchFamily="34" charset="0"/>
              </a:rPr>
              <a:t>: </a:t>
            </a:r>
            <a:r>
              <a:rPr lang="ru-RU" dirty="0" err="1" smtClean="0">
                <a:latin typeface="Century Gothic" pitchFamily="34" charset="0"/>
              </a:rPr>
              <a:t>олигофренопедагог</a:t>
            </a:r>
            <a:r>
              <a:rPr lang="ru-RU" dirty="0" smtClean="0">
                <a:latin typeface="Century Gothic" pitchFamily="34" charset="0"/>
              </a:rPr>
              <a:t> МАОУ ООШ № г. Сысерть </a:t>
            </a:r>
            <a:endParaRPr lang="ru-RU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0084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0"/>
            <a:ext cx="85506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Century Gothic" pitchFamily="34" charset="0"/>
              </a:rPr>
              <a:t>Стимульные материалы для нейропсихологической диагностики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6687" y="400108"/>
            <a:ext cx="31149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Century Gothic" pitchFamily="34" charset="0"/>
              </a:rPr>
              <a:t>(Балашова Е.Ю., </a:t>
            </a:r>
            <a:r>
              <a:rPr lang="ru-RU" sz="1400" dirty="0" err="1">
                <a:latin typeface="Century Gothic" pitchFamily="34" charset="0"/>
              </a:rPr>
              <a:t>Ковязина</a:t>
            </a:r>
            <a:r>
              <a:rPr lang="ru-RU" sz="1400" dirty="0">
                <a:latin typeface="Century Gothic" pitchFamily="34" charset="0"/>
              </a:rPr>
              <a:t> М.Ю.)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44116" y="908720"/>
            <a:ext cx="8109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>
                <a:latin typeface="Century Gothic" pitchFamily="34" charset="0"/>
              </a:rPr>
              <a:t>Проба «Зеркальные буквы». Инструкция: «Покажи, какая из букв написана правильно».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80960" y="679988"/>
            <a:ext cx="5040560" cy="69381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39805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34734" y="1268760"/>
            <a:ext cx="7056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>
                <a:latin typeface="Century Gothic" pitchFamily="34" charset="0"/>
              </a:rPr>
              <a:t>Проба «Слепые часы». Экспериментатор закрывает эталонный циферблат и просит ребенка сказать, сколь ко времени показывают стрелки на «слепых часах».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76513" y="1453677"/>
            <a:ext cx="4373225" cy="601961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1520" y="188640"/>
            <a:ext cx="86232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Century Gothic" pitchFamily="34" charset="0"/>
              </a:rPr>
              <a:t>Стимульные материалы для нейропсихологической диагностики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9646" y="742636"/>
            <a:ext cx="31149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Century Gothic" pitchFamily="34" charset="0"/>
              </a:rPr>
              <a:t>(Балашова Е.Ю., </a:t>
            </a:r>
            <a:r>
              <a:rPr lang="ru-RU" sz="1400" dirty="0" err="1">
                <a:latin typeface="Century Gothic" pitchFamily="34" charset="0"/>
              </a:rPr>
              <a:t>Ковязина</a:t>
            </a:r>
            <a:r>
              <a:rPr lang="ru-RU" sz="1400" dirty="0">
                <a:latin typeface="Century Gothic" pitchFamily="34" charset="0"/>
              </a:rPr>
              <a:t> М.Ю.)</a:t>
            </a:r>
          </a:p>
        </p:txBody>
      </p:sp>
    </p:spTree>
    <p:extLst>
      <p:ext uri="{BB962C8B-B14F-4D97-AF65-F5344CB8AC3E}">
        <p14:creationId xmlns="" xmlns:p14="http://schemas.microsoft.com/office/powerpoint/2010/main" val="3281991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1456" y="1117509"/>
            <a:ext cx="68089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err="1">
                <a:latin typeface="Century Gothic" pitchFamily="34" charset="0"/>
              </a:rPr>
              <a:t>Дорисовывание</a:t>
            </a:r>
            <a:r>
              <a:rPr lang="ru-RU" b="1" u="sng" dirty="0">
                <a:latin typeface="Century Gothic" pitchFamily="34" charset="0"/>
              </a:rPr>
              <a:t> до целого — исследование функции затылочных отделов, зоны ТРО и лобных отделов мозга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25972" y="906162"/>
            <a:ext cx="4865157" cy="669674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87624" y="200834"/>
            <a:ext cx="70385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Century Gothic" pitchFamily="34" charset="0"/>
              </a:rPr>
              <a:t>Стимульные материалы для нейропсихологической диагностики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26157"/>
            <a:ext cx="31099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31423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860" y="925904"/>
            <a:ext cx="4248472" cy="584789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7544" y="1484784"/>
            <a:ext cx="3600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>
                <a:latin typeface="Century Gothic" pitchFamily="34" charset="0"/>
              </a:rPr>
              <a:t>Понимание логико-грамматических конструкций. На рисунке ребенка просят показать: «бочку за ящиком» «перед бочкой ящик», «в ящике бочку» и т.д.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203546"/>
            <a:ext cx="71105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Century Gothic" pitchFamily="34" charset="0"/>
              </a:rPr>
              <a:t>Стимульные материалы для нейропсихологической диагностики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55452"/>
            <a:ext cx="31099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9648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5195" y="911699"/>
            <a:ext cx="88277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u="sng" dirty="0">
                <a:latin typeface="Century Gothic" pitchFamily="34" charset="0"/>
              </a:rPr>
              <a:t>«Четвертый лишний» (предметный). Инструкция: «Какой из этих предметов лишний?» После того как ребенок ответил правильно, вы спрашиваете: «Как можно одним словом назвать три оставшихся предмета или сказать о них одним предложением?»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8337" y="1522553"/>
            <a:ext cx="2076301" cy="28579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63139" y="1619955"/>
            <a:ext cx="2000769" cy="2754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6532791" y="3824576"/>
            <a:ext cx="2000769" cy="2754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52396" y="3849282"/>
            <a:ext cx="2000769" cy="2754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08698" y="1619954"/>
            <a:ext cx="2000769" cy="2754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3039" y="3743545"/>
            <a:ext cx="2154402" cy="296547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27584" y="188640"/>
            <a:ext cx="76503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Century Gothic" pitchFamily="34" charset="0"/>
              </a:rPr>
              <a:t>Стимульные материалы для нейропсихологической диагностики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4" y="615603"/>
            <a:ext cx="31099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354167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0484" y="1197503"/>
            <a:ext cx="7056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u="sng" dirty="0">
                <a:latin typeface="Century Gothic" pitchFamily="34" charset="0"/>
              </a:rPr>
              <a:t>Химерные изображения. В случае если ребенок не сразу видит подвоха, следует задать вопрос: «Это все? Все нарисовано правильно?»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07268" y="1295434"/>
            <a:ext cx="4583214" cy="630866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83568" y="260648"/>
            <a:ext cx="78306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Century Gothic" pitchFamily="34" charset="0"/>
              </a:rPr>
              <a:t>Стимульные материалы для нейропсихологической диагностики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85971"/>
            <a:ext cx="31099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05889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0"/>
            <a:ext cx="85506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Century Gothic" pitchFamily="34" charset="0"/>
              </a:rPr>
              <a:t>Стимульные материалы для нейропсихологической диагностики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6687" y="400108"/>
            <a:ext cx="31149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Century Gothic" pitchFamily="34" charset="0"/>
              </a:rPr>
              <a:t>(Балашова Е.Ю., </a:t>
            </a:r>
            <a:r>
              <a:rPr lang="ru-RU" sz="1400" dirty="0" err="1">
                <a:latin typeface="Century Gothic" pitchFamily="34" charset="0"/>
              </a:rPr>
              <a:t>Ковязина</a:t>
            </a:r>
            <a:r>
              <a:rPr lang="ru-RU" sz="1400" dirty="0">
                <a:latin typeface="Century Gothic" pitchFamily="34" charset="0"/>
              </a:rPr>
              <a:t> М.Ю.)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28492" y="836712"/>
            <a:ext cx="86500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>
                <a:latin typeface="Century Gothic" pitchFamily="34" charset="0"/>
              </a:rPr>
              <a:t>Слушающему читается краткий рассказ Л. </a:t>
            </a:r>
            <a:r>
              <a:rPr lang="ru-RU" b="1" u="sng" dirty="0" err="1">
                <a:latin typeface="Century Gothic" pitchFamily="34" charset="0"/>
              </a:rPr>
              <a:t>Н.Толстого</a:t>
            </a:r>
            <a:r>
              <a:rPr lang="ru-RU" b="1" u="sng" dirty="0">
                <a:latin typeface="Century Gothic" pitchFamily="34" charset="0"/>
              </a:rPr>
              <a:t> «Галка и голуби».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99086" y="313853"/>
            <a:ext cx="4799580" cy="6606482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737320" y="6093296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>
                <a:latin typeface="Century Gothic" pitchFamily="34" charset="0"/>
              </a:rPr>
              <a:t>Понимание смысла этого отрывка предполагает очень слож­ный психологический процесс.</a:t>
            </a:r>
          </a:p>
        </p:txBody>
      </p:sp>
    </p:spTree>
    <p:extLst>
      <p:ext uri="{BB962C8B-B14F-4D97-AF65-F5344CB8AC3E}">
        <p14:creationId xmlns="" xmlns:p14="http://schemas.microsoft.com/office/powerpoint/2010/main" val="31112969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0"/>
            <a:ext cx="85506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Century Gothic" pitchFamily="34" charset="0"/>
              </a:rPr>
              <a:t>Стимульные материалы для нейропсихологической диагностики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6687" y="400108"/>
            <a:ext cx="31149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Century Gothic" pitchFamily="34" charset="0"/>
              </a:rPr>
              <a:t>(Балашова Е.Ю., </a:t>
            </a:r>
            <a:r>
              <a:rPr lang="ru-RU" sz="1400" dirty="0" err="1">
                <a:latin typeface="Century Gothic" pitchFamily="34" charset="0"/>
              </a:rPr>
              <a:t>Ковязина</a:t>
            </a:r>
            <a:r>
              <a:rPr lang="ru-RU" sz="1400" dirty="0">
                <a:latin typeface="Century Gothic" pitchFamily="34" charset="0"/>
              </a:rPr>
              <a:t> М.Ю.)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11760" y="735420"/>
            <a:ext cx="42210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>
                <a:latin typeface="Century Gothic" pitchFamily="34" charset="0"/>
              </a:rPr>
              <a:t>Понимание пословиц и поговорок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1999" y="440622"/>
            <a:ext cx="3678838" cy="5063813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717" y="2708920"/>
            <a:ext cx="5257503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03775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0"/>
            <a:ext cx="85506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Century Gothic" pitchFamily="34" charset="0"/>
              </a:rPr>
              <a:t>Стимульные материалы для нейропсихологической диагностики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6687" y="400108"/>
            <a:ext cx="31149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Century Gothic" pitchFamily="34" charset="0"/>
              </a:rPr>
              <a:t>(Балашова Е.Ю., </a:t>
            </a:r>
            <a:r>
              <a:rPr lang="ru-RU" sz="1400" dirty="0" err="1">
                <a:latin typeface="Century Gothic" pitchFamily="34" charset="0"/>
              </a:rPr>
              <a:t>Ковязина</a:t>
            </a:r>
            <a:r>
              <a:rPr lang="ru-RU" sz="1400" dirty="0">
                <a:latin typeface="Century Gothic" pitchFamily="34" charset="0"/>
              </a:rPr>
              <a:t> М.Ю.)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75339" y="860428"/>
            <a:ext cx="4847072" cy="66718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51720" y="1052736"/>
            <a:ext cx="5287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>
                <a:latin typeface="Century Gothic" pitchFamily="34" charset="0"/>
              </a:rPr>
              <a:t>Исследование памяти. Методика «10 слов»</a:t>
            </a:r>
          </a:p>
        </p:txBody>
      </p:sp>
    </p:spTree>
    <p:extLst>
      <p:ext uri="{BB962C8B-B14F-4D97-AF65-F5344CB8AC3E}">
        <p14:creationId xmlns="" xmlns:p14="http://schemas.microsoft.com/office/powerpoint/2010/main" val="1491414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0"/>
            <a:ext cx="85506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Century Gothic" pitchFamily="34" charset="0"/>
              </a:rPr>
              <a:t>Стимульные материалы для нейропсихологической диагностики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6687" y="400108"/>
            <a:ext cx="31149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Century Gothic" pitchFamily="34" charset="0"/>
              </a:rPr>
              <a:t>(Балашова Е.Ю., </a:t>
            </a:r>
            <a:r>
              <a:rPr lang="ru-RU" sz="1400" dirty="0" err="1">
                <a:latin typeface="Century Gothic" pitchFamily="34" charset="0"/>
              </a:rPr>
              <a:t>Ковязина</a:t>
            </a:r>
            <a:r>
              <a:rPr lang="ru-RU" sz="1400" dirty="0">
                <a:latin typeface="Century Gothic" pitchFamily="34" charset="0"/>
              </a:rPr>
              <a:t> М.Ю.)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3865" y="908720"/>
            <a:ext cx="8961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>
                <a:latin typeface="Century Gothic" pitchFamily="34" charset="0"/>
              </a:rPr>
              <a:t>Исследуется восприятие предметных, реалистических изображений. Ребенку предлагается рассмотреть картинки. Инструкция: «Что здесь нарисовано?» 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8045" y="1612246"/>
            <a:ext cx="2000660" cy="275384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04234" y="1612246"/>
            <a:ext cx="2000660" cy="275384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98545" y="3920487"/>
            <a:ext cx="2000660" cy="275384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623275" y="3950677"/>
            <a:ext cx="2000660" cy="275384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70618" y="1612246"/>
            <a:ext cx="2000660" cy="275384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28504" y="3950678"/>
            <a:ext cx="2000660" cy="275384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6382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0"/>
            <a:ext cx="85506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Century Gothic" pitchFamily="34" charset="0"/>
              </a:rPr>
              <a:t>Стимульные материалы для нейропсихологической диагностики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6687" y="400108"/>
            <a:ext cx="31149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Century Gothic" pitchFamily="34" charset="0"/>
              </a:rPr>
              <a:t>(Балашова Е.Ю., </a:t>
            </a:r>
            <a:r>
              <a:rPr lang="ru-RU" sz="1400" dirty="0" err="1">
                <a:latin typeface="Century Gothic" pitchFamily="34" charset="0"/>
              </a:rPr>
              <a:t>Ковязина</a:t>
            </a:r>
            <a:r>
              <a:rPr lang="ru-RU" sz="1400" dirty="0">
                <a:latin typeface="Century Gothic" pitchFamily="34" charset="0"/>
              </a:rPr>
              <a:t> М.Ю.)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 flipV="1">
            <a:off x="3550585" y="1108169"/>
            <a:ext cx="2000769" cy="2754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 flipV="1">
            <a:off x="6496840" y="1108169"/>
            <a:ext cx="2000769" cy="2754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57049" y="3395191"/>
            <a:ext cx="2270482" cy="31252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2396" y="1108169"/>
            <a:ext cx="2000769" cy="2754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10021" y="3354841"/>
            <a:ext cx="2329110" cy="320595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74856" y="917277"/>
            <a:ext cx="6747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>
                <a:latin typeface="Century Gothic" pitchFamily="34" charset="0"/>
              </a:rPr>
              <a:t>Таблицы </a:t>
            </a:r>
            <a:r>
              <a:rPr lang="ru-RU" b="1" u="sng" dirty="0" err="1">
                <a:latin typeface="Century Gothic" pitchFamily="34" charset="0"/>
              </a:rPr>
              <a:t>Шульте</a:t>
            </a:r>
            <a:r>
              <a:rPr lang="ru-RU" b="1" u="sng" dirty="0">
                <a:latin typeface="Century Gothic" pitchFamily="34" charset="0"/>
              </a:rPr>
              <a:t>. Методика на исследование внимания</a:t>
            </a:r>
          </a:p>
        </p:txBody>
      </p:sp>
    </p:spTree>
    <p:extLst>
      <p:ext uri="{BB962C8B-B14F-4D97-AF65-F5344CB8AC3E}">
        <p14:creationId xmlns="" xmlns:p14="http://schemas.microsoft.com/office/powerpoint/2010/main" val="4146156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0"/>
            <a:ext cx="85506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Century Gothic" pitchFamily="34" charset="0"/>
              </a:rPr>
              <a:t>Стимульные материалы для нейропсихологической диагностики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6687" y="400108"/>
            <a:ext cx="31149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Century Gothic" pitchFamily="34" charset="0"/>
              </a:rPr>
              <a:t>(Балашова Е.Ю., </a:t>
            </a:r>
            <a:r>
              <a:rPr lang="ru-RU" sz="1400" dirty="0" err="1">
                <a:latin typeface="Century Gothic" pitchFamily="34" charset="0"/>
              </a:rPr>
              <a:t>Ковязина</a:t>
            </a:r>
            <a:r>
              <a:rPr lang="ru-RU" sz="1400" dirty="0">
                <a:latin typeface="Century Gothic" pitchFamily="34" charset="0"/>
              </a:rPr>
              <a:t> М.Ю.)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72187" y="2187267"/>
            <a:ext cx="3536367" cy="48677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7543" y="1294344"/>
            <a:ext cx="2541884" cy="349882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339752" y="980728"/>
            <a:ext cx="41376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u="sng" dirty="0">
                <a:latin typeface="Century Gothic" pitchFamily="34" charset="0"/>
              </a:rPr>
              <a:t>Составь рассказ по картинке</a:t>
            </a:r>
          </a:p>
        </p:txBody>
      </p:sp>
    </p:spTree>
    <p:extLst>
      <p:ext uri="{BB962C8B-B14F-4D97-AF65-F5344CB8AC3E}">
        <p14:creationId xmlns="" xmlns:p14="http://schemas.microsoft.com/office/powerpoint/2010/main" val="3627526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0"/>
            <a:ext cx="85506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Century Gothic" pitchFamily="34" charset="0"/>
              </a:rPr>
              <a:t>Стимульные материалы для нейропсихологической диагностики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6687" y="400108"/>
            <a:ext cx="31149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Century Gothic" pitchFamily="34" charset="0"/>
              </a:rPr>
              <a:t>(Балашова Е.Ю., </a:t>
            </a:r>
            <a:r>
              <a:rPr lang="ru-RU" sz="1400" dirty="0" err="1">
                <a:latin typeface="Century Gothic" pitchFamily="34" charset="0"/>
              </a:rPr>
              <a:t>Ковязина</a:t>
            </a:r>
            <a:r>
              <a:rPr lang="ru-RU" sz="1400" dirty="0">
                <a:latin typeface="Century Gothic" pitchFamily="34" charset="0"/>
              </a:rPr>
              <a:t> М.Ю.)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64821" y="930308"/>
            <a:ext cx="38884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u="sng" dirty="0">
                <a:latin typeface="Century Gothic" pitchFamily="34" charset="0"/>
              </a:rPr>
              <a:t>Исследование счета. Инструкция: «Назови числовой ряд в прямом порядке, затем в обратном. Назови числа 78, 32, 18, 3 и т.д. Напиши число, которое я тебе скажу. Какое число больше, а какое меньше? Поставь нужный знак: 9 ? 2 = 7, 100 ? 54 = 46 и т.д.». Нарушение функции счета возникает из-за дисфункции лобных и теменно-затылочных отделов левого полушария.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39085" y="353105"/>
            <a:ext cx="3034184" cy="417646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6363" y="3465754"/>
            <a:ext cx="2717564" cy="3740648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4076706" y="4365104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000" b="1" u="sng" dirty="0">
                <a:latin typeface="Century Gothic" pitchFamily="34" charset="0"/>
              </a:rPr>
              <a:t>Решение арифметических задач адекватно возрасту. Понимание и логичное решение задач являются функцией лобных и </a:t>
            </a:r>
            <a:r>
              <a:rPr lang="ru-RU" sz="2000" b="1" u="sng" dirty="0" err="1">
                <a:latin typeface="Century Gothic" pitchFamily="34" charset="0"/>
              </a:rPr>
              <a:t>средневисочных</a:t>
            </a:r>
            <a:r>
              <a:rPr lang="ru-RU" sz="2000" b="1" u="sng" dirty="0">
                <a:latin typeface="Century Gothic" pitchFamily="34" charset="0"/>
              </a:rPr>
              <a:t> долей мозга.</a:t>
            </a:r>
          </a:p>
        </p:txBody>
      </p:sp>
    </p:spTree>
    <p:extLst>
      <p:ext uri="{BB962C8B-B14F-4D97-AF65-F5344CB8AC3E}">
        <p14:creationId xmlns="" xmlns:p14="http://schemas.microsoft.com/office/powerpoint/2010/main" val="1163279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0"/>
            <a:ext cx="85506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Century Gothic" pitchFamily="34" charset="0"/>
              </a:rPr>
              <a:t>Стимульные материалы для нейропсихологической диагностики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6687" y="400108"/>
            <a:ext cx="31149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Century Gothic" pitchFamily="34" charset="0"/>
              </a:rPr>
              <a:t>(Балашова Е.Ю., </a:t>
            </a:r>
            <a:r>
              <a:rPr lang="ru-RU" sz="1400" dirty="0" err="1">
                <a:latin typeface="Century Gothic" pitchFamily="34" charset="0"/>
              </a:rPr>
              <a:t>Ковязина</a:t>
            </a:r>
            <a:r>
              <a:rPr lang="ru-RU" sz="1400" dirty="0">
                <a:latin typeface="Century Gothic" pitchFamily="34" charset="0"/>
              </a:rPr>
              <a:t> М.Ю.)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77525" y="1189068"/>
            <a:ext cx="4616444" cy="635440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40514" y="836712"/>
            <a:ext cx="89558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>
                <a:latin typeface="Century Gothic" pitchFamily="34" charset="0"/>
              </a:rPr>
              <a:t>Тест Тейлора (с 7 лет). Перед ребенком кладется фигура Тейлора и чистый лист. Инструкция: «Нарисуй такую же фигуру».</a:t>
            </a:r>
          </a:p>
        </p:txBody>
      </p:sp>
    </p:spTree>
    <p:extLst>
      <p:ext uri="{BB962C8B-B14F-4D97-AF65-F5344CB8AC3E}">
        <p14:creationId xmlns="" xmlns:p14="http://schemas.microsoft.com/office/powerpoint/2010/main" val="331901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0"/>
            <a:ext cx="85506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Century Gothic" pitchFamily="34" charset="0"/>
              </a:rPr>
              <a:t>Стимульные материалы для нейропсихологической диагностики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6687" y="400108"/>
            <a:ext cx="31149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Century Gothic" pitchFamily="34" charset="0"/>
              </a:rPr>
              <a:t>(Балашова Е.Ю., </a:t>
            </a:r>
            <a:r>
              <a:rPr lang="ru-RU" sz="1400" dirty="0" err="1">
                <a:latin typeface="Century Gothic" pitchFamily="34" charset="0"/>
              </a:rPr>
              <a:t>Ковязина</a:t>
            </a:r>
            <a:r>
              <a:rPr lang="ru-RU" sz="1400" dirty="0">
                <a:latin typeface="Century Gothic" pitchFamily="34" charset="0"/>
              </a:rPr>
              <a:t> М.Ю.)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20896" y="1021592"/>
            <a:ext cx="4755959" cy="6546439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115616" y="918063"/>
            <a:ext cx="71341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>
                <a:latin typeface="Century Gothic" pitchFamily="34" charset="0"/>
              </a:rPr>
              <a:t>По окончании копирования фигуры Тейлора ребенку предлагается скопировать фигуру Рея-</a:t>
            </a:r>
            <a:r>
              <a:rPr lang="ru-RU" b="1" u="sng" dirty="0" err="1">
                <a:latin typeface="Century Gothic" pitchFamily="34" charset="0"/>
              </a:rPr>
              <a:t>Остеррица</a:t>
            </a:r>
            <a:r>
              <a:rPr lang="ru-RU" b="1" u="sng" dirty="0">
                <a:latin typeface="Century Gothic" pitchFamily="34" charset="0"/>
              </a:rPr>
              <a:t> другой рукой. Тест применим с 7 лет.</a:t>
            </a:r>
          </a:p>
        </p:txBody>
      </p:sp>
    </p:spTree>
    <p:extLst>
      <p:ext uri="{BB962C8B-B14F-4D97-AF65-F5344CB8AC3E}">
        <p14:creationId xmlns="" xmlns:p14="http://schemas.microsoft.com/office/powerpoint/2010/main" val="1278537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0"/>
            <a:ext cx="85506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Century Gothic" pitchFamily="34" charset="0"/>
              </a:rPr>
              <a:t>Стимульные материалы для нейропсихологической диагностики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6687" y="400108"/>
            <a:ext cx="31149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Century Gothic" pitchFamily="34" charset="0"/>
              </a:rPr>
              <a:t>(Балашова Е.Ю., </a:t>
            </a:r>
            <a:r>
              <a:rPr lang="ru-RU" sz="1400" dirty="0" err="1">
                <a:latin typeface="Century Gothic" pitchFamily="34" charset="0"/>
              </a:rPr>
              <a:t>Ковязина</a:t>
            </a:r>
            <a:r>
              <a:rPr lang="ru-RU" sz="1400" dirty="0">
                <a:latin typeface="Century Gothic" pitchFamily="34" charset="0"/>
              </a:rPr>
              <a:t> М.Ю.)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611560" y="913322"/>
            <a:ext cx="81188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u="sng" dirty="0">
                <a:latin typeface="Century Gothic" pitchFamily="34" charset="0"/>
              </a:rPr>
              <a:t>Фигуры </a:t>
            </a:r>
            <a:r>
              <a:rPr lang="ru-RU" b="1" u="sng" dirty="0" err="1">
                <a:latin typeface="Century Gothic" pitchFamily="34" charset="0"/>
              </a:rPr>
              <a:t>Поппельрейтера</a:t>
            </a:r>
            <a:r>
              <a:rPr lang="ru-RU" b="1" u="sng" dirty="0">
                <a:latin typeface="Century Gothic" pitchFamily="34" charset="0"/>
              </a:rPr>
              <a:t> (Наложенные изображения).</a:t>
            </a: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62158" y="3674030"/>
            <a:ext cx="2523701" cy="3473801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79267" y="970753"/>
            <a:ext cx="2557490" cy="3520311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1162230" y="980446"/>
            <a:ext cx="2506003" cy="34494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633506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70</TotalTime>
  <Words>535</Words>
  <Application>Microsoft Office PowerPoint</Application>
  <PresentationFormat>Экран (4:3)</PresentationFormat>
  <Paragraphs>49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Главная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</dc:creator>
  <cp:lastModifiedBy>1</cp:lastModifiedBy>
  <cp:revision>53</cp:revision>
  <dcterms:created xsi:type="dcterms:W3CDTF">2020-11-07T13:53:58Z</dcterms:created>
  <dcterms:modified xsi:type="dcterms:W3CDTF">2024-10-23T13:45:13Z</dcterms:modified>
</cp:coreProperties>
</file>