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ppt/_rels/presentation.xml.rels" ContentType="application/vnd.openxmlformats-package.relationships+xml"/>
  <Override PartName="/ppt/slides/_rels/slide24.xml.rels" ContentType="application/vnd.openxmlformats-package.relationships+xml"/>
  <Override PartName="/ppt/slides/_rels/slide30.xml.rels" ContentType="application/vnd.openxmlformats-package.relationships+xml"/>
  <Override PartName="/ppt/slides/_rels/slide25.xml.rels" ContentType="application/vnd.openxmlformats-package.relationships+xml"/>
  <Override PartName="/ppt/slides/_rels/slide26.xml.rels" ContentType="application/vnd.openxmlformats-package.relationships+xml"/>
  <Override PartName="/ppt/slides/_rels/slide27.xml.rels" ContentType="application/vnd.openxmlformats-package.relationships+xml"/>
  <Override PartName="/ppt/slides/_rels/slide28.xml.rels" ContentType="application/vnd.openxmlformats-package.relationships+xml"/>
  <Override PartName="/ppt/slides/_rels/slide29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9.xml.rels" ContentType="application/vnd.openxmlformats-package.relationships+xml"/>
  <Override PartName="/ppt/slides/_rels/slide11.xml.rels" ContentType="application/vnd.openxmlformats-package.relationships+xml"/>
  <Override PartName="/ppt/slides/_rels/slide19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20.xml.rels" ContentType="application/vnd.openxmlformats-package.relationships+xml"/>
  <Override PartName="/ppt/slides/_rels/slide16.xml.rels" ContentType="application/vnd.openxmlformats-package.relationships+xml"/>
  <Override PartName="/ppt/slides/_rels/slide22.xml.rels" ContentType="application/vnd.openxmlformats-package.relationships+xml"/>
  <Override PartName="/ppt/slides/_rels/slide15.xml.rels" ContentType="application/vnd.openxmlformats-package.relationships+xml"/>
  <Override PartName="/ppt/slides/_rels/slide21.xml.rels" ContentType="application/vnd.openxmlformats-package.relationships+xml"/>
  <Override PartName="/ppt/slides/_rels/slide10.xml.rels" ContentType="application/vnd.openxmlformats-package.relationships+xml"/>
  <Override PartName="/ppt/slides/_rels/slide18.xml.rels" ContentType="application/vnd.openxmlformats-package.relationships+xml"/>
  <Override PartName="/ppt/slides/_rels/slide17.xml.rels" ContentType="application/vnd.openxmlformats-package.relationships+xml"/>
  <Override PartName="/ppt/slides/_rels/slide2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30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_rels/slideLayout3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9.xml.rels" ContentType="application/vnd.openxmlformats-package.relationships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media/image6.jpeg" ContentType="image/jpeg"/>
  <Override PartName="/ppt/media/image5.jpeg" ContentType="image/jpeg"/>
  <Override PartName="/ppt/media/image4.jpeg" ContentType="image/jpeg"/>
  <Override PartName="/ppt/media/image3.jpeg" ContentType="image/jpeg"/>
  <Override PartName="/ppt/media/image1.jpeg" ContentType="image/jpeg"/>
  <Override PartName="/ppt/media/image15.jpeg" ContentType="image/jpeg"/>
  <Override PartName="/ppt/media/image2.jpeg" ContentType="image/jpeg"/>
  <Override PartName="/ppt/media/image7.jpeg" ContentType="image/jpeg"/>
  <Override PartName="/ppt/media/image8.jpeg" ContentType="image/jpeg"/>
  <Override PartName="/ppt/media/image13.jpeg" ContentType="image/jpeg"/>
  <Override PartName="/ppt/media/image9.jpeg" ContentType="image/jpeg"/>
  <Override PartName="/ppt/media/image14.jpeg" ContentType="image/jpeg"/>
  <Override PartName="/ppt/media/image12.jpeg" ContentType="image/jpeg"/>
  <Override PartName="/ppt/media/image11.jpeg" ContentType="image/jpeg"/>
  <Override PartName="/ppt/media/image10.jpeg" ContentType="image/jpeg"/>
  <Override PartName="/ppt/notesSlides/_rels/notesSlide30.xml.rels" ContentType="application/vnd.openxmlformats-package.relationships+xml"/>
  <Override PartName="/ppt/notesSlides/_rels/notesSlide10.xml.rels" ContentType="application/vnd.openxmlformats-package.relationships+xml"/>
  <Override PartName="/ppt/notesSlides/_rels/notesSlide8.xml.rels" ContentType="application/vnd.openxmlformats-package.relationships+xml"/>
  <Override PartName="/ppt/notesSlides/_rels/notesSlide1.xml.rels" ContentType="application/vnd.openxmlformats-package.relationships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30.xml" ContentType="application/vnd.openxmlformats-officedocument.presentationml.notesSlide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_rels/.rels" ContentType="application/vnd.openxmlformats-package.relationshi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</p:sldIdLst>
  <p:sldSz cx="9144000" cy="6858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4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ru-RU" sz="1800" spc="-1" strike="noStrike">
                <a:solidFill>
                  <a:srgbClr val="000000"/>
                </a:solidFill>
                <a:latin typeface="Georgia"/>
              </a:rPr>
              <a:t>Для перемещения страницы щёлкните мышью</a:t>
            </a:r>
            <a:endParaRPr b="0" lang="ru-RU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74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ru-RU" sz="2000" spc="-1" strike="noStrike">
                <a:latin typeface="Arial"/>
              </a:rPr>
              <a:t>Для правки формата примечаний щёлкните мышью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175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ru-RU" sz="1400" spc="-1" strike="noStrike">
                <a:latin typeface="Times New Roman"/>
              </a:rPr>
              <a:t>&lt;верхний колонтитул&gt;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176" name="PlaceHolder 4"/>
          <p:cNvSpPr>
            <a:spLocks noGrp="1"/>
          </p:cNvSpPr>
          <p:nvPr>
            <p:ph type="dt" idx="10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buNone/>
              <a:defRPr b="0" lang="ru-RU" sz="1400" spc="-1" strike="noStrike">
                <a:latin typeface="Times New Roman"/>
              </a:defRPr>
            </a:lvl1pPr>
          </a:lstStyle>
          <a:p>
            <a:pPr algn="r">
              <a:buNone/>
            </a:pPr>
            <a:r>
              <a:rPr b="0" lang="ru-RU" sz="1400" spc="-1" strike="noStrike">
                <a:latin typeface="Times New Roman"/>
              </a:rPr>
              <a:t>&lt;дата/время&gt;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177" name="PlaceHolder 5"/>
          <p:cNvSpPr>
            <a:spLocks noGrp="1"/>
          </p:cNvSpPr>
          <p:nvPr>
            <p:ph type="ftr" idx="11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>
              <a:defRPr b="0" lang="ru-RU" sz="1400" spc="-1" strike="noStrike">
                <a:latin typeface="Times New Roman"/>
              </a:defRPr>
            </a:lvl1pPr>
          </a:lstStyle>
          <a:p>
            <a:r>
              <a:rPr b="0" lang="ru-RU" sz="1400" spc="-1" strike="noStrike">
                <a:latin typeface="Times New Roman"/>
              </a:rPr>
              <a:t>&lt;нижний колонтитул&gt;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178" name="PlaceHolder 6"/>
          <p:cNvSpPr>
            <a:spLocks noGrp="1"/>
          </p:cNvSpPr>
          <p:nvPr>
            <p:ph type="sldNum" idx="12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algn="r">
              <a:buNone/>
              <a:defRPr b="0" lang="ru-RU" sz="1400" spc="-1" strike="noStrike">
                <a:latin typeface="Times New Roman"/>
              </a:defRPr>
            </a:lvl1pPr>
          </a:lstStyle>
          <a:p>
            <a:pPr algn="r">
              <a:buNone/>
            </a:pPr>
            <a:fld id="{65D38D1C-EDC5-42A7-B49D-7F40893BB15F}" type="slidenum">
              <a:rPr b="0" lang="ru-RU" sz="1400" spc="-1" strike="noStrike">
                <a:latin typeface="Times New Roman"/>
              </a:rPr>
              <a:t>&lt;номер&gt;</a:t>
            </a:fld>
            <a:endParaRPr b="0" lang="ru-RU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30.xml.rels><?xml version="1.0" encoding="UTF-8"?>
<Relationships xmlns="http://schemas.openxmlformats.org/package/2006/relationships"><Relationship Id="rId1" Type="http://schemas.openxmlformats.org/officeDocument/2006/relationships/slide" Target="../slides/slide30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257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endParaRPr b="0" lang="ru-RU" sz="2000" spc="-1" strike="noStrike">
              <a:latin typeface="Arial"/>
            </a:endParaRPr>
          </a:p>
        </p:txBody>
      </p:sp>
      <p:sp>
        <p:nvSpPr>
          <p:cNvPr id="258" name="PlaceHolder 3"/>
          <p:cNvSpPr>
            <a:spLocks noGrp="1"/>
          </p:cNvSpPr>
          <p:nvPr>
            <p:ph type="sldNum" idx="13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buNone/>
              <a:defRPr b="0" lang="ru-RU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124E7ADB-7F63-4139-91A3-125F8E15FE95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</p:note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263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endParaRPr b="0" lang="ru-RU" sz="2000" spc="-1" strike="noStrike">
              <a:latin typeface="Arial"/>
            </a:endParaRPr>
          </a:p>
        </p:txBody>
      </p:sp>
      <p:sp>
        <p:nvSpPr>
          <p:cNvPr id="264" name="PlaceHolder 3"/>
          <p:cNvSpPr>
            <a:spLocks noGrp="1"/>
          </p:cNvSpPr>
          <p:nvPr>
            <p:ph type="sldNum" idx="15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buNone/>
              <a:defRPr b="0" lang="ru-RU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A56C20AD-55B8-4337-8116-615FFAE96A06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</p:notes>
</file>

<file path=ppt/notesSlides/notesSlide3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266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endParaRPr b="0" lang="ru-RU" sz="2000" spc="-1" strike="noStrike">
              <a:latin typeface="Arial"/>
            </a:endParaRPr>
          </a:p>
        </p:txBody>
      </p:sp>
      <p:sp>
        <p:nvSpPr>
          <p:cNvPr id="267" name="PlaceHolder 3"/>
          <p:cNvSpPr>
            <a:spLocks noGrp="1"/>
          </p:cNvSpPr>
          <p:nvPr>
            <p:ph type="sldNum" idx="16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buNone/>
              <a:defRPr b="0" lang="ru-RU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1FDA1E39-71CC-4E32-811B-222E0AD02126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260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endParaRPr b="0" lang="ru-RU" sz="2000" spc="-1" strike="noStrike">
              <a:latin typeface="Arial"/>
            </a:endParaRPr>
          </a:p>
        </p:txBody>
      </p:sp>
      <p:sp>
        <p:nvSpPr>
          <p:cNvPr id="261" name="PlaceHolder 3"/>
          <p:cNvSpPr>
            <a:spLocks noGrp="1"/>
          </p:cNvSpPr>
          <p:nvPr>
            <p:ph type="sldNum" idx="14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buNone/>
              <a:defRPr b="0" lang="ru-RU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280B0C8D-C4A3-47DC-9C60-883864236005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B60C1DD-E9A7-4422-A568-B9FC1A5360D2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240" cy="1069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135B6C1-CB5B-4856-936B-CF0AB1084DB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240" cy="1069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57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E764ED6-3F02-4020-8FE2-B2C2079888D7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240" cy="1069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000"/>
          </a:bodyPr>
          <a:p>
            <a:endParaRPr b="0" lang="ru-RU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000"/>
          </a:bodyPr>
          <a:p>
            <a:endParaRPr b="0" lang="ru-RU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000"/>
          </a:bodyPr>
          <a:p>
            <a:endParaRPr b="0" lang="ru-RU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62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000"/>
          </a:bodyPr>
          <a:p>
            <a:endParaRPr b="0" lang="ru-RU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63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000"/>
          </a:bodyPr>
          <a:p>
            <a:endParaRPr b="0" lang="ru-RU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64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000"/>
          </a:bodyPr>
          <a:p>
            <a:endParaRPr b="0" lang="ru-RU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350D26D-9B6B-4324-9FC0-C1AFFA3008F7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9837A5B7-63EC-43FA-B46A-CAC0653BA842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240" cy="1069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DBA16C0A-3769-4BC2-AFD1-C7972A0F7F7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240" cy="1069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A3463689-CC9E-47E2-A8EB-1B8FD19407A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240" cy="1069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E2467891-199F-4A45-83B9-BC782B20093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240" cy="1069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52E0FAE1-E857-4228-B323-692ADC803BE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subTitle"/>
          </p:nvPr>
        </p:nvSpPr>
        <p:spPr>
          <a:xfrm>
            <a:off x="457200" y="1143000"/>
            <a:ext cx="8229240" cy="4959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49219B5D-211B-4D42-849E-B993E670A17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240" cy="1069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82A9E310-C0BA-4D00-B33E-72B41BBAB8D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240" cy="1069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B108E15-6FF8-4E29-9B0C-939DE375949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240" cy="1069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58048272-9E3D-49B4-8197-CA2DC7AA37A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240" cy="1069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330CA405-5DD2-44AB-972E-D87DE4BDB44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240" cy="1069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3AAE5245-1A1E-4032-84E2-33FFF3B6F50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240" cy="1069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074FD9A3-67FF-410E-B479-107097D25BBF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240" cy="1069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000"/>
          </a:bodyPr>
          <a:p>
            <a:endParaRPr b="0" lang="ru-RU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000"/>
          </a:bodyPr>
          <a:p>
            <a:endParaRPr b="0" lang="ru-RU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000"/>
          </a:bodyPr>
          <a:p>
            <a:endParaRPr b="0" lang="ru-RU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16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000"/>
          </a:bodyPr>
          <a:p>
            <a:endParaRPr b="0" lang="ru-RU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17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000"/>
          </a:bodyPr>
          <a:p>
            <a:endParaRPr b="0" lang="ru-RU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18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000"/>
          </a:bodyPr>
          <a:p>
            <a:endParaRPr b="0" lang="ru-RU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0AC3CDBD-7C86-4601-B3B7-48B6D0E30A94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8A340893-3E62-4BD9-A6F6-4EDE8669CB22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240" cy="1069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A078AB00-6221-4DE2-9B6A-7673A962D42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240" cy="1069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4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3A858BD0-14B0-4EAA-8DE5-60203BFA62B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240" cy="1069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627C20E9-F9EA-4FCC-A6FA-B19635E6467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240" cy="1069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E7896803-8576-44DF-AA06-F51EBE620E0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240" cy="1069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2E8C392-9333-4F3C-AF79-99903E9FD0F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subTitle"/>
          </p:nvPr>
        </p:nvSpPr>
        <p:spPr>
          <a:xfrm>
            <a:off x="457200" y="1143000"/>
            <a:ext cx="8229240" cy="4959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5A642F0C-A1BA-4CB7-9ADC-BAD6D9BD983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240" cy="1069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49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F63584E9-E4FE-4670-BCF4-98D3025FB85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240" cy="1069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5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5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53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D066624C-BB60-47BD-BB91-DD08BE355D1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240" cy="1069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5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5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5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81006EE7-A665-4B4C-A909-E706E23EE71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240" cy="1069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5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60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6A0AE6E7-B708-4AE2-B640-77BD38E5574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240" cy="1069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6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6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6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65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E0DC0A1B-36F9-452E-B2BB-6EC31CBFF6A3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240" cy="1069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6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000"/>
          </a:bodyPr>
          <a:p>
            <a:endParaRPr b="0" lang="ru-RU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68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000"/>
          </a:bodyPr>
          <a:p>
            <a:endParaRPr b="0" lang="ru-RU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69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000"/>
          </a:bodyPr>
          <a:p>
            <a:endParaRPr b="0" lang="ru-RU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70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000"/>
          </a:bodyPr>
          <a:p>
            <a:endParaRPr b="0" lang="ru-RU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71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000"/>
          </a:bodyPr>
          <a:p>
            <a:endParaRPr b="0" lang="ru-RU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72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000"/>
          </a:bodyPr>
          <a:p>
            <a:endParaRPr b="0" lang="ru-RU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F6B02AB7-9FC5-4B85-8962-DBFA1944AF64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240" cy="1069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D24BE4F-B336-416F-AFAF-63DDD714CD7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240" cy="1069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3CC7C64-1D43-4ADA-BA01-CFBD0762FB0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subTitle"/>
          </p:nvPr>
        </p:nvSpPr>
        <p:spPr>
          <a:xfrm>
            <a:off x="457200" y="1143000"/>
            <a:ext cx="8229240" cy="4959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1DBF43D-8261-42D9-AC23-C7C24AE53F0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240" cy="1069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68DDE18-9FA7-4C1F-825C-CDF403D1B63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240" cy="1069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2FF9B7E-1EC1-47E1-80BE-42AA2403282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240" cy="1069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BDFC46B-9711-4113-BEDE-E5C2F84EB80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Прямоугольник 27" hidden="1"/>
          <p:cNvSpPr/>
          <p:nvPr/>
        </p:nvSpPr>
        <p:spPr>
          <a:xfrm>
            <a:off x="0" y="366840"/>
            <a:ext cx="9143640" cy="8388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>
            <a:noFill/>
          </a:ln>
          <a:effectLst>
            <a:outerShdw blurRad="5148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" name="Прямоугольник 28" hidden="1"/>
          <p:cNvSpPr/>
          <p:nvPr/>
        </p:nvSpPr>
        <p:spPr>
          <a:xfrm>
            <a:off x="0" y="0"/>
            <a:ext cx="9143640" cy="31032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>
            <a:noFill/>
          </a:ln>
          <a:effectLst>
            <a:outerShdw blurRad="5148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" name="Прямоугольник 29" hidden="1"/>
          <p:cNvSpPr/>
          <p:nvPr/>
        </p:nvSpPr>
        <p:spPr>
          <a:xfrm>
            <a:off x="0" y="308160"/>
            <a:ext cx="9143640" cy="9108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>
            <a:noFill/>
          </a:ln>
          <a:effectLst>
            <a:outerShdw blurRad="5148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" name="Прямоугольник 30" hidden="1"/>
          <p:cNvSpPr/>
          <p:nvPr/>
        </p:nvSpPr>
        <p:spPr>
          <a:xfrm flipV="1">
            <a:off x="5410080" y="360000"/>
            <a:ext cx="3733560" cy="9072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>
            <a:noFill/>
          </a:ln>
          <a:effectLst>
            <a:outerShdw blurRad="5148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" name="Прямоугольник 31" hidden="1"/>
          <p:cNvSpPr/>
          <p:nvPr/>
        </p:nvSpPr>
        <p:spPr>
          <a:xfrm flipV="1">
            <a:off x="5410080" y="439200"/>
            <a:ext cx="3733560" cy="17964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>
            <a:noFill/>
          </a:ln>
          <a:effectLst>
            <a:outerShdw blurRad="5148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" name="Скругленный прямоугольник 32" hidden="1"/>
          <p:cNvSpPr/>
          <p:nvPr/>
        </p:nvSpPr>
        <p:spPr>
          <a:xfrm>
            <a:off x="5407200" y="497520"/>
            <a:ext cx="3062880" cy="27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50800">
            <a:noFill/>
          </a:ln>
          <a:effectLst>
            <a:outerShdw blurRad="5148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" name="Скругленный прямоугольник 33" hidden="1"/>
          <p:cNvSpPr/>
          <p:nvPr/>
        </p:nvSpPr>
        <p:spPr>
          <a:xfrm>
            <a:off x="7373520" y="588960"/>
            <a:ext cx="1599840" cy="3636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50800">
            <a:noFill/>
          </a:ln>
          <a:effectLst>
            <a:outerShdw blurRad="5148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7" name="Прямоугольник 34" hidden="1"/>
          <p:cNvSpPr/>
          <p:nvPr/>
        </p:nvSpPr>
        <p:spPr>
          <a:xfrm>
            <a:off x="9084960" y="-2160"/>
            <a:ext cx="57240" cy="621360"/>
          </a:xfrm>
          <a:prstGeom prst="rect">
            <a:avLst/>
          </a:prstGeom>
          <a:solidFill>
            <a:srgbClr val="ffffff">
              <a:alpha val="65000"/>
            </a:srgbClr>
          </a:solidFill>
          <a:ln w="50800">
            <a:noFill/>
          </a:ln>
          <a:effectLst>
            <a:outerShdw blurRad="5148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8" name="Прямоугольник 35" hidden="1"/>
          <p:cNvSpPr/>
          <p:nvPr/>
        </p:nvSpPr>
        <p:spPr>
          <a:xfrm>
            <a:off x="9044640" y="-2160"/>
            <a:ext cx="27000" cy="621360"/>
          </a:xfrm>
          <a:prstGeom prst="rect">
            <a:avLst/>
          </a:prstGeom>
          <a:solidFill>
            <a:srgbClr val="ffffff">
              <a:alpha val="65000"/>
            </a:srgbClr>
          </a:solidFill>
          <a:ln w="50800">
            <a:noFill/>
          </a:ln>
          <a:effectLst>
            <a:outerShdw blurRad="5148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" name="Прямоугольник 36" hidden="1"/>
          <p:cNvSpPr/>
          <p:nvPr/>
        </p:nvSpPr>
        <p:spPr>
          <a:xfrm>
            <a:off x="9025560" y="-2160"/>
            <a:ext cx="8640" cy="621360"/>
          </a:xfrm>
          <a:prstGeom prst="rect">
            <a:avLst/>
          </a:prstGeom>
          <a:solidFill>
            <a:srgbClr val="ffffff">
              <a:alpha val="60000"/>
            </a:srgbClr>
          </a:solidFill>
          <a:ln w="50800">
            <a:noFill/>
          </a:ln>
          <a:effectLst>
            <a:outerShdw blurRad="5148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" name="Прямоугольник 37" hidden="1"/>
          <p:cNvSpPr/>
          <p:nvPr/>
        </p:nvSpPr>
        <p:spPr>
          <a:xfrm>
            <a:off x="8975520" y="-2160"/>
            <a:ext cx="27000" cy="621360"/>
          </a:xfrm>
          <a:prstGeom prst="rect">
            <a:avLst/>
          </a:prstGeom>
          <a:solidFill>
            <a:srgbClr val="ffffff">
              <a:alpha val="40000"/>
            </a:srgbClr>
          </a:solidFill>
          <a:ln w="50800">
            <a:noFill/>
          </a:ln>
          <a:effectLst>
            <a:outerShdw blurRad="5148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" name="Прямоугольник 38" hidden="1"/>
          <p:cNvSpPr/>
          <p:nvPr/>
        </p:nvSpPr>
        <p:spPr>
          <a:xfrm>
            <a:off x="8915760" y="360"/>
            <a:ext cx="54360" cy="585000"/>
          </a:xfrm>
          <a:prstGeom prst="rect">
            <a:avLst/>
          </a:prstGeom>
          <a:solidFill>
            <a:srgbClr val="ffffff">
              <a:alpha val="20000"/>
            </a:srgbClr>
          </a:solidFill>
          <a:ln w="50800">
            <a:noFill/>
          </a:ln>
          <a:effectLst>
            <a:outerShdw blurRad="5148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2" name="Прямоугольник 39" hidden="1"/>
          <p:cNvSpPr/>
          <p:nvPr/>
        </p:nvSpPr>
        <p:spPr>
          <a:xfrm>
            <a:off x="8873640" y="360"/>
            <a:ext cx="8640" cy="585000"/>
          </a:xfrm>
          <a:prstGeom prst="rect">
            <a:avLst/>
          </a:prstGeom>
          <a:solidFill>
            <a:srgbClr val="ffffff">
              <a:alpha val="30000"/>
            </a:srgbClr>
          </a:solidFill>
          <a:ln w="50800">
            <a:noFill/>
          </a:ln>
          <a:effectLst>
            <a:outerShdw blurRad="5148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3" name="Прямоугольник 22"/>
          <p:cNvSpPr/>
          <p:nvPr/>
        </p:nvSpPr>
        <p:spPr>
          <a:xfrm flipV="1">
            <a:off x="5410080" y="3809880"/>
            <a:ext cx="3733560" cy="9072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>
            <a:noFill/>
          </a:ln>
          <a:effectLst>
            <a:outerShdw blurRad="5148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4" name="Прямоугольник 23"/>
          <p:cNvSpPr/>
          <p:nvPr/>
        </p:nvSpPr>
        <p:spPr>
          <a:xfrm flipV="1">
            <a:off x="5410080" y="3897000"/>
            <a:ext cx="3733560" cy="19152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>
            <a:noFill/>
          </a:ln>
          <a:effectLst>
            <a:outerShdw blurRad="5148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5" name="Прямоугольник 24"/>
          <p:cNvSpPr/>
          <p:nvPr/>
        </p:nvSpPr>
        <p:spPr>
          <a:xfrm flipV="1">
            <a:off x="5410080" y="4115160"/>
            <a:ext cx="3733560" cy="8640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>
            <a:noFill/>
          </a:ln>
          <a:effectLst>
            <a:outerShdw blurRad="5148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6" name="Прямоугольник 25"/>
          <p:cNvSpPr/>
          <p:nvPr/>
        </p:nvSpPr>
        <p:spPr>
          <a:xfrm flipV="1">
            <a:off x="5410080" y="4164480"/>
            <a:ext cx="1965600" cy="1800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>
            <a:noFill/>
          </a:ln>
          <a:effectLst>
            <a:outerShdw blurRad="5148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7" name="Прямоугольник 26"/>
          <p:cNvSpPr/>
          <p:nvPr/>
        </p:nvSpPr>
        <p:spPr>
          <a:xfrm flipV="1">
            <a:off x="5410080" y="4199400"/>
            <a:ext cx="1965600" cy="8640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>
            <a:noFill/>
          </a:ln>
          <a:effectLst>
            <a:outerShdw blurRad="5148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8" name="Скругленный прямоугольник 29"/>
          <p:cNvSpPr/>
          <p:nvPr/>
        </p:nvSpPr>
        <p:spPr>
          <a:xfrm>
            <a:off x="5410080" y="3962520"/>
            <a:ext cx="3062880" cy="27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50800">
            <a:noFill/>
          </a:ln>
          <a:effectLst>
            <a:outerShdw blurRad="5148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9" name="Скругленный прямоугольник 30"/>
          <p:cNvSpPr/>
          <p:nvPr/>
        </p:nvSpPr>
        <p:spPr>
          <a:xfrm>
            <a:off x="7376400" y="4061160"/>
            <a:ext cx="1599840" cy="3636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50800">
            <a:noFill/>
          </a:ln>
          <a:effectLst>
            <a:outerShdw blurRad="5148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0" name="Прямоугольник 6"/>
          <p:cNvSpPr/>
          <p:nvPr/>
        </p:nvSpPr>
        <p:spPr>
          <a:xfrm>
            <a:off x="0" y="3649680"/>
            <a:ext cx="9143640" cy="24372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>
            <a:noFill/>
          </a:ln>
          <a:effectLst>
            <a:outerShdw blurRad="5148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1" name="Прямоугольник 9"/>
          <p:cNvSpPr/>
          <p:nvPr/>
        </p:nvSpPr>
        <p:spPr>
          <a:xfrm>
            <a:off x="0" y="3675600"/>
            <a:ext cx="9143640" cy="1404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>
            <a:noFill/>
          </a:ln>
          <a:effectLst>
            <a:outerShdw blurRad="5148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2" name="Прямоугольник 10"/>
          <p:cNvSpPr/>
          <p:nvPr/>
        </p:nvSpPr>
        <p:spPr>
          <a:xfrm flipV="1">
            <a:off x="6414120" y="3642480"/>
            <a:ext cx="2729520" cy="2480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>
            <a:noFill/>
          </a:ln>
          <a:effectLst>
            <a:outerShdw blurRad="5148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3" name="Прямоугольник 18"/>
          <p:cNvSpPr/>
          <p:nvPr/>
        </p:nvSpPr>
        <p:spPr>
          <a:xfrm>
            <a:off x="0" y="0"/>
            <a:ext cx="9143640" cy="370152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>
            <a:noFill/>
          </a:ln>
          <a:effectLst>
            <a:outerShdw blurRad="5148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401920"/>
            <a:ext cx="8457840" cy="1469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  <a:buNone/>
            </a:pPr>
            <a:r>
              <a:rPr b="0" lang="ru-RU" sz="4400" spc="-1" strike="noStrike">
                <a:solidFill>
                  <a:srgbClr val="ffffff"/>
                </a:solidFill>
                <a:latin typeface="Trebuchet MS"/>
              </a:rPr>
              <a:t>Образец заголовка</a:t>
            </a:r>
            <a:endParaRPr b="0" lang="ru-RU" sz="44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dt" idx="1"/>
          </p:nvPr>
        </p:nvSpPr>
        <p:spPr>
          <a:xfrm>
            <a:off x="6705720" y="4206240"/>
            <a:ext cx="959760" cy="456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lstStyle>
            <a:lvl1pPr>
              <a:lnSpc>
                <a:spcPct val="100000"/>
              </a:lnSpc>
              <a:buNone/>
              <a:defRPr b="0" lang="ru-RU" sz="800" spc="-1" strike="noStrike">
                <a:solidFill>
                  <a:srgbClr val="ccb400"/>
                </a:solidFill>
                <a:latin typeface="Georgia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ru-RU" sz="800" spc="-1" strike="noStrike">
                <a:solidFill>
                  <a:srgbClr val="ccb400"/>
                </a:solidFill>
                <a:latin typeface="Georgia"/>
              </a:rPr>
              <a:t>&lt;дата/время&gt;</a:t>
            </a:r>
            <a:endParaRPr b="0" lang="ru-RU" sz="800" spc="-1" strike="noStrike">
              <a:latin typeface="Times New Roman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ftr" idx="2"/>
          </p:nvPr>
        </p:nvSpPr>
        <p:spPr>
          <a:xfrm>
            <a:off x="5410080" y="4205160"/>
            <a:ext cx="1294920" cy="456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lstStyle>
            <a:lvl1pPr algn="ctr">
              <a:buNone/>
              <a:defRPr b="0" lang="ru-RU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ru-RU" sz="1400" spc="-1" strike="noStrike">
                <a:latin typeface="Times New Roman"/>
              </a:rPr>
              <a:t>&lt;нижний колонтитул&gt;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sldNum" idx="3"/>
          </p:nvPr>
        </p:nvSpPr>
        <p:spPr>
          <a:xfrm>
            <a:off x="8319960" y="1080"/>
            <a:ext cx="747360" cy="3654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algn="r">
              <a:lnSpc>
                <a:spcPct val="100000"/>
              </a:lnSpc>
              <a:buNone/>
              <a:defRPr b="0" lang="ru-RU" sz="1800" spc="-1" strike="noStrike">
                <a:solidFill>
                  <a:srgbClr val="ffffff"/>
                </a:solidFill>
                <a:latin typeface="Georgi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0DF5A042-4196-4DC4-9E1C-E8CAC647D027}" type="slidenum">
              <a:rPr b="0" lang="ru-RU" sz="1800" spc="-1" strike="noStrike">
                <a:solidFill>
                  <a:srgbClr val="ffffff"/>
                </a:solidFill>
                <a:latin typeface="Georgia"/>
              </a:rPr>
              <a:t>&lt;номер&gt;</a:t>
            </a:fld>
            <a:endParaRPr b="0" lang="ru-RU" sz="1800" spc="-1" strike="noStrike">
              <a:latin typeface="Times New Roman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Georgia"/>
              </a:rPr>
              <a:t>Для правки структуры щёлкните мышью</a:t>
            </a:r>
            <a:endParaRPr b="0" lang="ru-RU" sz="2800" spc="-1" strike="noStrike">
              <a:solidFill>
                <a:srgbClr val="000000"/>
              </a:solidFill>
              <a:latin typeface="Georgia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400" spc="-1" strike="noStrike">
                <a:solidFill>
                  <a:srgbClr val="d16349"/>
                </a:solidFill>
                <a:latin typeface="Georgia"/>
              </a:rPr>
              <a:t>Второй уровень структуры</a:t>
            </a:r>
            <a:endParaRPr b="0" lang="ru-RU" sz="2400" spc="-1" strike="noStrike">
              <a:solidFill>
                <a:srgbClr val="d16349"/>
              </a:solidFill>
              <a:latin typeface="Georgia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200" spc="-1" strike="noStrike">
                <a:solidFill>
                  <a:srgbClr val="d16349"/>
                </a:solidFill>
                <a:latin typeface="Georgia"/>
              </a:rPr>
              <a:t>Третий уровень структуры</a:t>
            </a:r>
            <a:endParaRPr b="0" lang="ru-RU" sz="2200" spc="-1" strike="noStrike">
              <a:solidFill>
                <a:srgbClr val="d16349"/>
              </a:solidFill>
              <a:latin typeface="Georgia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8cadae"/>
                </a:solidFill>
                <a:latin typeface="Georgia"/>
              </a:rPr>
              <a:t>Четвёртый уровень структуры</a:t>
            </a:r>
            <a:endParaRPr b="0" lang="ru-RU" sz="2000" spc="-1" strike="noStrike">
              <a:solidFill>
                <a:srgbClr val="8cadae"/>
              </a:solidFill>
              <a:latin typeface="Georgia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8cadae"/>
                </a:solidFill>
                <a:latin typeface="Georgia"/>
              </a:rPr>
              <a:t>Пятый уровень структуры</a:t>
            </a:r>
            <a:endParaRPr b="0" lang="ru-RU" sz="2000" spc="-1" strike="noStrike">
              <a:solidFill>
                <a:srgbClr val="8cadae"/>
              </a:solidFill>
              <a:latin typeface="Georgia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8cadae"/>
                </a:solidFill>
                <a:latin typeface="Georgia"/>
              </a:rPr>
              <a:t>Шестой уровень структуры</a:t>
            </a:r>
            <a:endParaRPr b="0" lang="ru-RU" sz="2000" spc="-1" strike="noStrike">
              <a:solidFill>
                <a:srgbClr val="8cadae"/>
              </a:solidFill>
              <a:latin typeface="Georgia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8cadae"/>
                </a:solidFill>
                <a:latin typeface="Georgia"/>
              </a:rPr>
              <a:t>Седьмой уровень структуры</a:t>
            </a:r>
            <a:endParaRPr b="0" lang="ru-RU" sz="2000" spc="-1" strike="noStrike">
              <a:solidFill>
                <a:srgbClr val="8cadae"/>
              </a:solidFill>
              <a:latin typeface="Georgia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Прямоугольник 27"/>
          <p:cNvSpPr/>
          <p:nvPr/>
        </p:nvSpPr>
        <p:spPr>
          <a:xfrm>
            <a:off x="0" y="366840"/>
            <a:ext cx="9143640" cy="8388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>
            <a:noFill/>
          </a:ln>
          <a:effectLst>
            <a:outerShdw blurRad="5148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6" name="Прямоугольник 28"/>
          <p:cNvSpPr/>
          <p:nvPr/>
        </p:nvSpPr>
        <p:spPr>
          <a:xfrm>
            <a:off x="0" y="0"/>
            <a:ext cx="9143640" cy="31032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>
            <a:noFill/>
          </a:ln>
          <a:effectLst>
            <a:outerShdw blurRad="5148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7" name="Прямоугольник 29"/>
          <p:cNvSpPr/>
          <p:nvPr/>
        </p:nvSpPr>
        <p:spPr>
          <a:xfrm>
            <a:off x="0" y="308160"/>
            <a:ext cx="9143640" cy="9108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>
            <a:noFill/>
          </a:ln>
          <a:effectLst>
            <a:outerShdw blurRad="5148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8" name="Прямоугольник 30"/>
          <p:cNvSpPr/>
          <p:nvPr/>
        </p:nvSpPr>
        <p:spPr>
          <a:xfrm flipV="1">
            <a:off x="5410080" y="360000"/>
            <a:ext cx="3733560" cy="9072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>
            <a:noFill/>
          </a:ln>
          <a:effectLst>
            <a:outerShdw blurRad="5148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9" name="Прямоугольник 31"/>
          <p:cNvSpPr/>
          <p:nvPr/>
        </p:nvSpPr>
        <p:spPr>
          <a:xfrm flipV="1">
            <a:off x="5410080" y="439200"/>
            <a:ext cx="3733560" cy="17964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>
            <a:noFill/>
          </a:ln>
          <a:effectLst>
            <a:outerShdw blurRad="5148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70" name="Скругленный прямоугольник 32"/>
          <p:cNvSpPr/>
          <p:nvPr/>
        </p:nvSpPr>
        <p:spPr>
          <a:xfrm>
            <a:off x="5407200" y="497520"/>
            <a:ext cx="3062880" cy="27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50800">
            <a:noFill/>
          </a:ln>
          <a:effectLst>
            <a:outerShdw blurRad="5148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71" name="Скругленный прямоугольник 33"/>
          <p:cNvSpPr/>
          <p:nvPr/>
        </p:nvSpPr>
        <p:spPr>
          <a:xfrm>
            <a:off x="7373520" y="588960"/>
            <a:ext cx="1599840" cy="3636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50800">
            <a:noFill/>
          </a:ln>
          <a:effectLst>
            <a:outerShdw blurRad="5148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72" name="Прямоугольник 34"/>
          <p:cNvSpPr/>
          <p:nvPr/>
        </p:nvSpPr>
        <p:spPr>
          <a:xfrm>
            <a:off x="9084960" y="-2160"/>
            <a:ext cx="57240" cy="621360"/>
          </a:xfrm>
          <a:prstGeom prst="rect">
            <a:avLst/>
          </a:prstGeom>
          <a:solidFill>
            <a:srgbClr val="ffffff">
              <a:alpha val="65000"/>
            </a:srgbClr>
          </a:solidFill>
          <a:ln w="50800">
            <a:noFill/>
          </a:ln>
          <a:effectLst>
            <a:outerShdw blurRad="5148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73" name="Прямоугольник 35"/>
          <p:cNvSpPr/>
          <p:nvPr/>
        </p:nvSpPr>
        <p:spPr>
          <a:xfrm>
            <a:off x="9044640" y="-2160"/>
            <a:ext cx="27000" cy="621360"/>
          </a:xfrm>
          <a:prstGeom prst="rect">
            <a:avLst/>
          </a:prstGeom>
          <a:solidFill>
            <a:srgbClr val="ffffff">
              <a:alpha val="65000"/>
            </a:srgbClr>
          </a:solidFill>
          <a:ln w="50800">
            <a:noFill/>
          </a:ln>
          <a:effectLst>
            <a:outerShdw blurRad="5148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74" name="Прямоугольник 36"/>
          <p:cNvSpPr/>
          <p:nvPr/>
        </p:nvSpPr>
        <p:spPr>
          <a:xfrm>
            <a:off x="9025560" y="-2160"/>
            <a:ext cx="8640" cy="621360"/>
          </a:xfrm>
          <a:prstGeom prst="rect">
            <a:avLst/>
          </a:prstGeom>
          <a:solidFill>
            <a:srgbClr val="ffffff">
              <a:alpha val="60000"/>
            </a:srgbClr>
          </a:solidFill>
          <a:ln w="50800">
            <a:noFill/>
          </a:ln>
          <a:effectLst>
            <a:outerShdw blurRad="5148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75" name="Прямоугольник 37"/>
          <p:cNvSpPr/>
          <p:nvPr/>
        </p:nvSpPr>
        <p:spPr>
          <a:xfrm>
            <a:off x="8975520" y="-2160"/>
            <a:ext cx="27000" cy="621360"/>
          </a:xfrm>
          <a:prstGeom prst="rect">
            <a:avLst/>
          </a:prstGeom>
          <a:solidFill>
            <a:srgbClr val="ffffff">
              <a:alpha val="40000"/>
            </a:srgbClr>
          </a:solidFill>
          <a:ln w="50800">
            <a:noFill/>
          </a:ln>
          <a:effectLst>
            <a:outerShdw blurRad="5148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76" name="Прямоугольник 38"/>
          <p:cNvSpPr/>
          <p:nvPr/>
        </p:nvSpPr>
        <p:spPr>
          <a:xfrm>
            <a:off x="8915760" y="360"/>
            <a:ext cx="54360" cy="585000"/>
          </a:xfrm>
          <a:prstGeom prst="rect">
            <a:avLst/>
          </a:prstGeom>
          <a:solidFill>
            <a:srgbClr val="ffffff">
              <a:alpha val="20000"/>
            </a:srgbClr>
          </a:solidFill>
          <a:ln w="50800">
            <a:noFill/>
          </a:ln>
          <a:effectLst>
            <a:outerShdw blurRad="5148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77" name="Прямоугольник 39"/>
          <p:cNvSpPr/>
          <p:nvPr/>
        </p:nvSpPr>
        <p:spPr>
          <a:xfrm>
            <a:off x="8873640" y="360"/>
            <a:ext cx="8640" cy="585000"/>
          </a:xfrm>
          <a:prstGeom prst="rect">
            <a:avLst/>
          </a:prstGeom>
          <a:solidFill>
            <a:srgbClr val="ffffff">
              <a:alpha val="30000"/>
            </a:srgbClr>
          </a:solidFill>
          <a:ln w="50800">
            <a:noFill/>
          </a:ln>
          <a:effectLst>
            <a:outerShdw blurRad="5148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240" cy="106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0" lang="ru-RU" sz="4000" spc="-1" strike="noStrike">
                <a:solidFill>
                  <a:srgbClr val="646b86"/>
                </a:solidFill>
                <a:latin typeface="Trebuchet MS"/>
              </a:rPr>
              <a:t>Образец заголовка</a:t>
            </a:r>
            <a:endParaRPr b="0" lang="ru-RU" sz="40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457200" y="2249280"/>
            <a:ext cx="8229240" cy="4324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365760" indent="-255960">
              <a:lnSpc>
                <a:spcPct val="100000"/>
              </a:lnSpc>
              <a:spcBef>
                <a:spcPts val="300"/>
              </a:spcBef>
              <a:buClr>
                <a:srgbClr val="8cadae"/>
              </a:buClr>
              <a:buFont typeface="Georgia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latin typeface="Georgia"/>
              </a:rPr>
              <a:t>Образец текста</a:t>
            </a:r>
            <a:endParaRPr b="0" lang="ru-RU" sz="2800" spc="-1" strike="noStrike">
              <a:solidFill>
                <a:srgbClr val="000000"/>
              </a:solidFill>
              <a:latin typeface="Georgia"/>
            </a:endParaRPr>
          </a:p>
          <a:p>
            <a:pPr lvl="1" marL="658440" indent="-246960">
              <a:lnSpc>
                <a:spcPct val="100000"/>
              </a:lnSpc>
              <a:spcBef>
                <a:spcPts val="300"/>
              </a:spcBef>
              <a:buClr>
                <a:srgbClr val="ccb400"/>
              </a:buClr>
              <a:buFont typeface="Georgia"/>
              <a:buChar char="▫"/>
            </a:pPr>
            <a:r>
              <a:rPr b="0" lang="ru-RU" sz="2600" spc="-1" strike="noStrike">
                <a:solidFill>
                  <a:srgbClr val="ccb400"/>
                </a:solidFill>
                <a:latin typeface="Georgia"/>
              </a:rPr>
              <a:t>Второй уровень</a:t>
            </a:r>
            <a:endParaRPr b="0" lang="ru-RU" sz="2600" spc="-1" strike="noStrike">
              <a:solidFill>
                <a:srgbClr val="d16349"/>
              </a:solidFill>
              <a:latin typeface="Georgia"/>
            </a:endParaRPr>
          </a:p>
          <a:p>
            <a:pPr lvl="2" marL="923400" indent="-219600">
              <a:lnSpc>
                <a:spcPct val="100000"/>
              </a:lnSpc>
              <a:spcBef>
                <a:spcPts val="300"/>
              </a:spcBef>
              <a:buClr>
                <a:srgbClr val="d16349"/>
              </a:buClr>
              <a:buFont typeface="Wingdings 2" charset="2"/>
              <a:buChar char=""/>
            </a:pPr>
            <a:r>
              <a:rPr b="0" lang="ru-RU" sz="2400" spc="-1" strike="noStrike">
                <a:solidFill>
                  <a:srgbClr val="d16349"/>
                </a:solidFill>
                <a:latin typeface="Georgia"/>
              </a:rPr>
              <a:t>Третий уровень</a:t>
            </a:r>
            <a:endParaRPr b="0" lang="ru-RU" sz="2400" spc="-1" strike="noStrike">
              <a:solidFill>
                <a:srgbClr val="d16349"/>
              </a:solidFill>
              <a:latin typeface="Georgia"/>
            </a:endParaRPr>
          </a:p>
          <a:p>
            <a:pPr lvl="3" marL="1179720" indent="-201240">
              <a:lnSpc>
                <a:spcPct val="100000"/>
              </a:lnSpc>
              <a:spcBef>
                <a:spcPts val="300"/>
              </a:spcBef>
              <a:buClr>
                <a:srgbClr val="d16349"/>
              </a:buClr>
              <a:buFont typeface="Wingdings 2" charset="2"/>
              <a:buChar char=""/>
            </a:pPr>
            <a:r>
              <a:rPr b="0" lang="ru-RU" sz="2200" spc="-1" strike="noStrike">
                <a:solidFill>
                  <a:srgbClr val="d16349"/>
                </a:solidFill>
                <a:latin typeface="Georgia"/>
              </a:rPr>
              <a:t>Четвертый уровень</a:t>
            </a:r>
            <a:endParaRPr b="0" lang="ru-RU" sz="2200" spc="-1" strike="noStrike">
              <a:solidFill>
                <a:srgbClr val="8cadae"/>
              </a:solidFill>
              <a:latin typeface="Georgia"/>
            </a:endParaRPr>
          </a:p>
          <a:p>
            <a:pPr lvl="4" marL="1389960" indent="-182880">
              <a:lnSpc>
                <a:spcPct val="100000"/>
              </a:lnSpc>
              <a:spcBef>
                <a:spcPts val="300"/>
              </a:spcBef>
              <a:buClr>
                <a:srgbClr val="8cadae"/>
              </a:buClr>
              <a:buFont typeface="Georgia"/>
              <a:buChar char="▫"/>
            </a:pPr>
            <a:r>
              <a:rPr b="0" lang="ru-RU" sz="2000" spc="-1" strike="noStrike">
                <a:solidFill>
                  <a:srgbClr val="8cadae"/>
                </a:solidFill>
                <a:latin typeface="Georgia"/>
              </a:rPr>
              <a:t>Пятый уровень</a:t>
            </a:r>
            <a:endParaRPr b="0" lang="ru-RU" sz="2000" spc="-1" strike="noStrike">
              <a:solidFill>
                <a:srgbClr val="8cadae"/>
              </a:solidFill>
              <a:latin typeface="Georgia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dt" idx="4"/>
          </p:nvPr>
        </p:nvSpPr>
        <p:spPr>
          <a:xfrm>
            <a:off x="6586560" y="612720"/>
            <a:ext cx="956880" cy="456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lstStyle>
            <a:lvl1pPr>
              <a:lnSpc>
                <a:spcPct val="100000"/>
              </a:lnSpc>
              <a:buNone/>
              <a:defRPr b="0" lang="ru-RU" sz="800" spc="-1" strike="noStrike">
                <a:solidFill>
                  <a:srgbClr val="ccb400"/>
                </a:solidFill>
                <a:latin typeface="Georgia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ru-RU" sz="800" spc="-1" strike="noStrike">
                <a:solidFill>
                  <a:srgbClr val="ccb400"/>
                </a:solidFill>
                <a:latin typeface="Georgia"/>
              </a:rPr>
              <a:t>&lt;дата/время&gt;</a:t>
            </a:r>
            <a:endParaRPr b="0" lang="ru-RU" sz="800" spc="-1" strike="noStrike">
              <a:latin typeface="Times New Roman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ftr" idx="5"/>
          </p:nvPr>
        </p:nvSpPr>
        <p:spPr>
          <a:xfrm>
            <a:off x="5257800" y="612720"/>
            <a:ext cx="1325520" cy="456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lstStyle>
            <a:lvl1pPr algn="ctr">
              <a:buNone/>
              <a:defRPr b="0" lang="ru-RU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ru-RU" sz="1400" spc="-1" strike="noStrike">
                <a:latin typeface="Times New Roman"/>
              </a:rPr>
              <a:t>&lt;нижний колонтитул&gt;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sldNum" idx="6"/>
          </p:nvPr>
        </p:nvSpPr>
        <p:spPr>
          <a:xfrm>
            <a:off x="8174880" y="2160"/>
            <a:ext cx="761760" cy="3654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algn="r">
              <a:lnSpc>
                <a:spcPct val="100000"/>
              </a:lnSpc>
              <a:buNone/>
              <a:defRPr b="0" lang="ru-RU" sz="1800" spc="-1" strike="noStrike">
                <a:solidFill>
                  <a:srgbClr val="ffffff"/>
                </a:solidFill>
                <a:latin typeface="Georgi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C35B11AD-CA4C-4C3C-88A1-B36DE34FC9DB}" type="slidenum">
              <a:rPr b="0" lang="ru-RU" sz="1800" spc="-1" strike="noStrike">
                <a:solidFill>
                  <a:srgbClr val="ffffff"/>
                </a:solidFill>
                <a:latin typeface="Georgia"/>
              </a:rPr>
              <a:t>&lt;номер&gt;</a:t>
            </a:fld>
            <a:endParaRPr b="0" lang="ru-RU" sz="18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Прямоугольник 27"/>
          <p:cNvSpPr/>
          <p:nvPr/>
        </p:nvSpPr>
        <p:spPr>
          <a:xfrm>
            <a:off x="0" y="366840"/>
            <a:ext cx="9143640" cy="8388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>
            <a:noFill/>
          </a:ln>
          <a:effectLst>
            <a:outerShdw blurRad="5148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20" name="Прямоугольник 28"/>
          <p:cNvSpPr/>
          <p:nvPr/>
        </p:nvSpPr>
        <p:spPr>
          <a:xfrm>
            <a:off x="0" y="0"/>
            <a:ext cx="9143640" cy="31032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>
            <a:noFill/>
          </a:ln>
          <a:effectLst>
            <a:outerShdw blurRad="5148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21" name="Прямоугольник 29"/>
          <p:cNvSpPr/>
          <p:nvPr/>
        </p:nvSpPr>
        <p:spPr>
          <a:xfrm>
            <a:off x="0" y="308160"/>
            <a:ext cx="9143640" cy="9108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>
            <a:noFill/>
          </a:ln>
          <a:effectLst>
            <a:outerShdw blurRad="5148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22" name="Прямоугольник 30"/>
          <p:cNvSpPr/>
          <p:nvPr/>
        </p:nvSpPr>
        <p:spPr>
          <a:xfrm flipV="1">
            <a:off x="5410080" y="360000"/>
            <a:ext cx="3733560" cy="9072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>
            <a:noFill/>
          </a:ln>
          <a:effectLst>
            <a:outerShdw blurRad="5148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23" name="Прямоугольник 31"/>
          <p:cNvSpPr/>
          <p:nvPr/>
        </p:nvSpPr>
        <p:spPr>
          <a:xfrm flipV="1">
            <a:off x="5410080" y="439200"/>
            <a:ext cx="3733560" cy="17964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>
            <a:noFill/>
          </a:ln>
          <a:effectLst>
            <a:outerShdw blurRad="5148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24" name="Скругленный прямоугольник 32"/>
          <p:cNvSpPr/>
          <p:nvPr/>
        </p:nvSpPr>
        <p:spPr>
          <a:xfrm>
            <a:off x="5407200" y="497520"/>
            <a:ext cx="3062880" cy="27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50800">
            <a:noFill/>
          </a:ln>
          <a:effectLst>
            <a:outerShdw blurRad="5148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25" name="Скругленный прямоугольник 33"/>
          <p:cNvSpPr/>
          <p:nvPr/>
        </p:nvSpPr>
        <p:spPr>
          <a:xfrm>
            <a:off x="7373520" y="588960"/>
            <a:ext cx="1599840" cy="3636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50800">
            <a:noFill/>
          </a:ln>
          <a:effectLst>
            <a:outerShdw blurRad="5148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26" name="Прямоугольник 34"/>
          <p:cNvSpPr/>
          <p:nvPr/>
        </p:nvSpPr>
        <p:spPr>
          <a:xfrm>
            <a:off x="9084960" y="-2160"/>
            <a:ext cx="57240" cy="621360"/>
          </a:xfrm>
          <a:prstGeom prst="rect">
            <a:avLst/>
          </a:prstGeom>
          <a:solidFill>
            <a:srgbClr val="ffffff">
              <a:alpha val="65000"/>
            </a:srgbClr>
          </a:solidFill>
          <a:ln w="50800">
            <a:noFill/>
          </a:ln>
          <a:effectLst>
            <a:outerShdw blurRad="5148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27" name="Прямоугольник 35"/>
          <p:cNvSpPr/>
          <p:nvPr/>
        </p:nvSpPr>
        <p:spPr>
          <a:xfrm>
            <a:off x="9044640" y="-2160"/>
            <a:ext cx="27000" cy="621360"/>
          </a:xfrm>
          <a:prstGeom prst="rect">
            <a:avLst/>
          </a:prstGeom>
          <a:solidFill>
            <a:srgbClr val="ffffff">
              <a:alpha val="65000"/>
            </a:srgbClr>
          </a:solidFill>
          <a:ln w="50800">
            <a:noFill/>
          </a:ln>
          <a:effectLst>
            <a:outerShdw blurRad="5148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28" name="Прямоугольник 36"/>
          <p:cNvSpPr/>
          <p:nvPr/>
        </p:nvSpPr>
        <p:spPr>
          <a:xfrm>
            <a:off x="9025560" y="-2160"/>
            <a:ext cx="8640" cy="621360"/>
          </a:xfrm>
          <a:prstGeom prst="rect">
            <a:avLst/>
          </a:prstGeom>
          <a:solidFill>
            <a:srgbClr val="ffffff">
              <a:alpha val="60000"/>
            </a:srgbClr>
          </a:solidFill>
          <a:ln w="50800">
            <a:noFill/>
          </a:ln>
          <a:effectLst>
            <a:outerShdw blurRad="5148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29" name="Прямоугольник 37"/>
          <p:cNvSpPr/>
          <p:nvPr/>
        </p:nvSpPr>
        <p:spPr>
          <a:xfrm>
            <a:off x="8975520" y="-2160"/>
            <a:ext cx="27000" cy="621360"/>
          </a:xfrm>
          <a:prstGeom prst="rect">
            <a:avLst/>
          </a:prstGeom>
          <a:solidFill>
            <a:srgbClr val="ffffff">
              <a:alpha val="40000"/>
            </a:srgbClr>
          </a:solidFill>
          <a:ln w="50800">
            <a:noFill/>
          </a:ln>
          <a:effectLst>
            <a:outerShdw blurRad="5148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30" name="Прямоугольник 38"/>
          <p:cNvSpPr/>
          <p:nvPr/>
        </p:nvSpPr>
        <p:spPr>
          <a:xfrm>
            <a:off x="8915760" y="360"/>
            <a:ext cx="54360" cy="585000"/>
          </a:xfrm>
          <a:prstGeom prst="rect">
            <a:avLst/>
          </a:prstGeom>
          <a:solidFill>
            <a:srgbClr val="ffffff">
              <a:alpha val="20000"/>
            </a:srgbClr>
          </a:solidFill>
          <a:ln w="50800">
            <a:noFill/>
          </a:ln>
          <a:effectLst>
            <a:outerShdw blurRad="5148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31" name="Прямоугольник 39"/>
          <p:cNvSpPr/>
          <p:nvPr/>
        </p:nvSpPr>
        <p:spPr>
          <a:xfrm>
            <a:off x="8873640" y="360"/>
            <a:ext cx="8640" cy="585000"/>
          </a:xfrm>
          <a:prstGeom prst="rect">
            <a:avLst/>
          </a:prstGeom>
          <a:solidFill>
            <a:srgbClr val="ffffff">
              <a:alpha val="30000"/>
            </a:srgbClr>
          </a:solidFill>
          <a:ln w="50800">
            <a:noFill/>
          </a:ln>
          <a:effectLst>
            <a:outerShdw blurRad="5148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240" cy="1069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0" lang="ru-RU" sz="4000" spc="-1" strike="noStrike">
                <a:solidFill>
                  <a:srgbClr val="646b86"/>
                </a:solidFill>
                <a:latin typeface="Trebuchet MS"/>
              </a:rPr>
              <a:t>Образец заголовка</a:t>
            </a:r>
            <a:endParaRPr b="0" lang="ru-RU" sz="40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dt" idx="7"/>
          </p:nvPr>
        </p:nvSpPr>
        <p:spPr>
          <a:xfrm>
            <a:off x="6583680" y="612720"/>
            <a:ext cx="956880" cy="456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lstStyle>
            <a:lvl1pPr>
              <a:lnSpc>
                <a:spcPct val="100000"/>
              </a:lnSpc>
              <a:buNone/>
              <a:defRPr b="0" lang="ru-RU" sz="800" spc="-1" strike="noStrike">
                <a:solidFill>
                  <a:srgbClr val="ccb400"/>
                </a:solidFill>
                <a:latin typeface="Georgia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ru-RU" sz="800" spc="-1" strike="noStrike">
                <a:solidFill>
                  <a:srgbClr val="ccb400"/>
                </a:solidFill>
                <a:latin typeface="Georgia"/>
              </a:rPr>
              <a:t>&lt;дата/время&gt;</a:t>
            </a:r>
            <a:endParaRPr b="0" lang="ru-RU" sz="800" spc="-1" strike="noStrike">
              <a:latin typeface="Times New Roman"/>
            </a:endParaRPr>
          </a:p>
        </p:txBody>
      </p:sp>
      <p:sp>
        <p:nvSpPr>
          <p:cNvPr id="134" name="PlaceHolder 3"/>
          <p:cNvSpPr>
            <a:spLocks noGrp="1"/>
          </p:cNvSpPr>
          <p:nvPr>
            <p:ph type="ftr" idx="8"/>
          </p:nvPr>
        </p:nvSpPr>
        <p:spPr>
          <a:xfrm>
            <a:off x="5257800" y="612720"/>
            <a:ext cx="1325520" cy="456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lstStyle>
            <a:lvl1pPr algn="ctr">
              <a:buNone/>
              <a:defRPr b="0" lang="ru-RU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ru-RU" sz="1400" spc="-1" strike="noStrike">
                <a:latin typeface="Times New Roman"/>
              </a:rPr>
              <a:t>&lt;нижний колонтитул&gt;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135" name="PlaceHolder 4"/>
          <p:cNvSpPr>
            <a:spLocks noGrp="1"/>
          </p:cNvSpPr>
          <p:nvPr>
            <p:ph type="sldNum" idx="9"/>
          </p:nvPr>
        </p:nvSpPr>
        <p:spPr>
          <a:xfrm>
            <a:off x="8174880" y="2160"/>
            <a:ext cx="761760" cy="3654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algn="r">
              <a:lnSpc>
                <a:spcPct val="100000"/>
              </a:lnSpc>
              <a:buNone/>
              <a:defRPr b="0" lang="ru-RU" sz="1800" spc="-1" strike="noStrike">
                <a:solidFill>
                  <a:srgbClr val="ffffff"/>
                </a:solidFill>
                <a:latin typeface="Georgi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1C70C35B-2E36-4BD2-8456-EF579EA27BE4}" type="slidenum">
              <a:rPr b="0" lang="ru-RU" sz="1800" spc="-1" strike="noStrike">
                <a:solidFill>
                  <a:srgbClr val="ffffff"/>
                </a:solidFill>
                <a:latin typeface="Georgia"/>
              </a:rPr>
              <a:t>&lt;номер&gt;</a:t>
            </a:fld>
            <a:endParaRPr b="0" lang="ru-RU" sz="1800" spc="-1" strike="noStrike">
              <a:latin typeface="Times New Roman"/>
            </a:endParaRPr>
          </a:p>
        </p:txBody>
      </p:sp>
      <p:sp>
        <p:nvSpPr>
          <p:cNvPr id="136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Georgia"/>
              </a:rPr>
              <a:t>Для правки структуры щёлкните мышью</a:t>
            </a:r>
            <a:endParaRPr b="0" lang="ru-RU" sz="2800" spc="-1" strike="noStrike">
              <a:solidFill>
                <a:srgbClr val="000000"/>
              </a:solidFill>
              <a:latin typeface="Georgia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400" spc="-1" strike="noStrike">
                <a:solidFill>
                  <a:srgbClr val="d16349"/>
                </a:solidFill>
                <a:latin typeface="Georgia"/>
              </a:rPr>
              <a:t>Второй уровень структуры</a:t>
            </a:r>
            <a:endParaRPr b="0" lang="ru-RU" sz="2400" spc="-1" strike="noStrike">
              <a:solidFill>
                <a:srgbClr val="d16349"/>
              </a:solidFill>
              <a:latin typeface="Georgia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200" spc="-1" strike="noStrike">
                <a:solidFill>
                  <a:srgbClr val="d16349"/>
                </a:solidFill>
                <a:latin typeface="Georgia"/>
              </a:rPr>
              <a:t>Третий уровень структуры</a:t>
            </a:r>
            <a:endParaRPr b="0" lang="ru-RU" sz="2200" spc="-1" strike="noStrike">
              <a:solidFill>
                <a:srgbClr val="d16349"/>
              </a:solidFill>
              <a:latin typeface="Georgia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8cadae"/>
                </a:solidFill>
                <a:latin typeface="Georgia"/>
              </a:rPr>
              <a:t>Четвёртый уровень структуры</a:t>
            </a:r>
            <a:endParaRPr b="0" lang="ru-RU" sz="2000" spc="-1" strike="noStrike">
              <a:solidFill>
                <a:srgbClr val="8cadae"/>
              </a:solidFill>
              <a:latin typeface="Georgia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8cadae"/>
                </a:solidFill>
                <a:latin typeface="Georgia"/>
              </a:rPr>
              <a:t>Пятый уровень структуры</a:t>
            </a:r>
            <a:endParaRPr b="0" lang="ru-RU" sz="2000" spc="-1" strike="noStrike">
              <a:solidFill>
                <a:srgbClr val="8cadae"/>
              </a:solidFill>
              <a:latin typeface="Georgia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8cadae"/>
                </a:solidFill>
                <a:latin typeface="Georgia"/>
              </a:rPr>
              <a:t>Шестой уровень структуры</a:t>
            </a:r>
            <a:endParaRPr b="0" lang="ru-RU" sz="2000" spc="-1" strike="noStrike">
              <a:solidFill>
                <a:srgbClr val="8cadae"/>
              </a:solidFill>
              <a:latin typeface="Georgia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8cadae"/>
                </a:solidFill>
                <a:latin typeface="Georgia"/>
              </a:rPr>
              <a:t>Седьмой уровень структуры</a:t>
            </a:r>
            <a:endParaRPr b="0" lang="ru-RU" sz="2000" spc="-1" strike="noStrike">
              <a:solidFill>
                <a:srgbClr val="8cadae"/>
              </a:solidFill>
              <a:latin typeface="Georgia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9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9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9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9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9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29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9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29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29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image" Target="../media/image9.jpeg"/><Relationship Id="rId3" Type="http://schemas.openxmlformats.org/officeDocument/2006/relationships/image" Target="../media/image10.jpeg"/><Relationship Id="rId4" Type="http://schemas.openxmlformats.org/officeDocument/2006/relationships/slideLayout" Target="../slideLayouts/slideLayout29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29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9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slideLayout" Target="../slideLayouts/slideLayout29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image" Target="../media/image13.jpeg"/><Relationship Id="rId2" Type="http://schemas.openxmlformats.org/officeDocument/2006/relationships/slideLayout" Target="../slideLayouts/slideLayout29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9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9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9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9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image" Target="../media/image14.jpeg"/><Relationship Id="rId2" Type="http://schemas.openxmlformats.org/officeDocument/2006/relationships/slideLayout" Target="../slideLayouts/slideLayout29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9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image" Target="../media/image15.jpeg"/><Relationship Id="rId2" Type="http://schemas.openxmlformats.org/officeDocument/2006/relationships/slideLayout" Target="../slideLayouts/slideLayout29.xml"/><Relationship Id="rId3" Type="http://schemas.openxmlformats.org/officeDocument/2006/relationships/notesSlide" Target="../notesSlides/notesSlide30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hyperlink" Target="https://ru.wikipedia.org/wiki/&#1062;&#1077;&#1083;&#1100;" TargetMode="External"/><Relationship Id="rId3" Type="http://schemas.openxmlformats.org/officeDocument/2006/relationships/hyperlink" Target="https://ru.wikipedia.org/wiki/&#1052;&#1072;&#1088;&#1096;&#1080;&#1088;&#1086;&#1074;&#1082;&#1072;" TargetMode="External"/><Relationship Id="rId4" Type="http://schemas.openxmlformats.org/officeDocument/2006/relationships/hyperlink" Target="https://ru.wikipedia.org/wiki/&#1059;&#1084;&#1089;&#1090;&#1074;&#1077;&#1085;&#1085;&#1072;&#1103;_&#1086;&#1090;&#1089;&#1090;&#1072;&#1083;&#1086;&#1089;&#1090;&#1100;" TargetMode="External"/><Relationship Id="rId5" Type="http://schemas.openxmlformats.org/officeDocument/2006/relationships/slideLayout" Target="../slideLayouts/slideLayout29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29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9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29.xml"/><Relationship Id="rId3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title"/>
          </p:nvPr>
        </p:nvSpPr>
        <p:spPr>
          <a:xfrm>
            <a:off x="0" y="285840"/>
            <a:ext cx="9143640" cy="3428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ru-RU" sz="6000" spc="-1" strike="noStrike">
                <a:solidFill>
                  <a:srgbClr val="ffc000"/>
                </a:solidFill>
                <a:latin typeface="Georgia"/>
              </a:rPr>
              <a:t>Современные методы, приемы обучения и социализация детей с РАС</a:t>
            </a:r>
            <a:endParaRPr b="0" lang="ru-RU" sz="60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80" name="PlaceHolder 2"/>
          <p:cNvSpPr>
            <a:spLocks noGrp="1"/>
          </p:cNvSpPr>
          <p:nvPr>
            <p:ph type="subTitle"/>
          </p:nvPr>
        </p:nvSpPr>
        <p:spPr>
          <a:xfrm>
            <a:off x="3214800" y="4071960"/>
            <a:ext cx="5786280" cy="26427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64080">
              <a:lnSpc>
                <a:spcPct val="100000"/>
              </a:lnSpc>
              <a:spcBef>
                <a:spcPts val="300"/>
              </a:spcBef>
              <a:buNone/>
              <a:tabLst>
                <a:tab algn="l" pos="0"/>
              </a:tabLst>
            </a:pPr>
            <a:r>
              <a:rPr b="0" lang="ru-RU" sz="2400" spc="-1" strike="noStrike">
                <a:solidFill>
                  <a:srgbClr val="ffc000"/>
                </a:solidFill>
                <a:latin typeface="Georgia"/>
              </a:rPr>
              <a:t>Призентацию подготовила олигофренопедагог Е.Н.Юркевич МАОУ ООШ №14 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181" name="Picture 3" descr="C:\Users\Пользователь\Desktop\АУТИЗМ\1-1.jpg"/>
          <p:cNvPicPr/>
          <p:nvPr/>
        </p:nvPicPr>
        <p:blipFill>
          <a:blip r:embed="rId1"/>
          <a:stretch/>
        </p:blipFill>
        <p:spPr>
          <a:xfrm>
            <a:off x="142920" y="4000680"/>
            <a:ext cx="3071520" cy="2571480"/>
          </a:xfrm>
          <a:prstGeom prst="rect">
            <a:avLst/>
          </a:prstGeom>
          <a:ln w="0">
            <a:noFill/>
          </a:ln>
        </p:spPr>
      </p:pic>
    </p:spTree>
  </p:cSld>
  <p:transition>
    <p:wipe dir="l"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fill="hold" presetClass="entr" presetID="42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7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nodeType="after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3" dur="1000"/>
                                        <p:tgtEl>
                                          <p:spTgt spid="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4" dur="1000" fill="hold"/>
                                        <p:tgtEl>
                                          <p:spTgt spid="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1000" fill="hold"/>
                                        <p:tgtEl>
                                          <p:spTgt spid="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nodeType="afterEffect" fill="hold" presetClass="emph" presetID="16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rgb(0,-76,-52)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rgb(0,-76,-52)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PlaceHolder 1"/>
          <p:cNvSpPr>
            <a:spLocks noGrp="1"/>
          </p:cNvSpPr>
          <p:nvPr>
            <p:ph type="title"/>
          </p:nvPr>
        </p:nvSpPr>
        <p:spPr>
          <a:xfrm>
            <a:off x="0" y="500040"/>
            <a:ext cx="91436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ru-RU" sz="4000" spc="-1" strike="noStrike">
                <a:solidFill>
                  <a:srgbClr val="ffc000"/>
                </a:solidFill>
                <a:latin typeface="Georgia"/>
              </a:rPr>
              <a:t>Рекомендации по взаимодействию с аутичным ребенком</a:t>
            </a:r>
            <a:endParaRPr b="0" lang="ru-RU" sz="40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200" name="Прямоугольник 3"/>
          <p:cNvSpPr/>
          <p:nvPr/>
        </p:nvSpPr>
        <p:spPr>
          <a:xfrm>
            <a:off x="0" y="1785960"/>
            <a:ext cx="9143640" cy="4478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4b5064"/>
                </a:solidFill>
                <a:latin typeface="Georgia"/>
              </a:rPr>
              <a:t>Правило пяти «не»:</a:t>
            </a:r>
            <a:endParaRPr b="0" lang="ru-RU" sz="3600" spc="-1" strike="noStrike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4b5064"/>
              </a:buClr>
              <a:buFont typeface="Wingdings" charset="2"/>
              <a:buChar char=""/>
            </a:pPr>
            <a:r>
              <a:rPr b="0" lang="ru-RU" sz="3600" spc="-1" strike="noStrike">
                <a:solidFill>
                  <a:srgbClr val="4b5064"/>
                </a:solidFill>
                <a:latin typeface="Georgia"/>
              </a:rPr>
              <a:t>Не говорите громко.</a:t>
            </a:r>
            <a:endParaRPr b="0" lang="ru-RU" sz="3600" spc="-1" strike="noStrike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4b5064"/>
              </a:buClr>
              <a:buFont typeface="Wingdings" charset="2"/>
              <a:buChar char=""/>
            </a:pPr>
            <a:r>
              <a:rPr b="0" lang="ru-RU" sz="3600" spc="-1" strike="noStrike">
                <a:solidFill>
                  <a:srgbClr val="4b5064"/>
                </a:solidFill>
                <a:latin typeface="Georgia"/>
              </a:rPr>
              <a:t>Не делайте резких движений.</a:t>
            </a:r>
            <a:endParaRPr b="0" lang="ru-RU" sz="3600" spc="-1" strike="noStrike"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4b5064"/>
              </a:buClr>
              <a:buFont typeface="Wingdings" charset="2"/>
              <a:buChar char=""/>
            </a:pPr>
            <a:r>
              <a:rPr b="0" lang="ru-RU" sz="3600" spc="-1" strike="noStrike">
                <a:solidFill>
                  <a:srgbClr val="4b5064"/>
                </a:solidFill>
                <a:latin typeface="Georgia"/>
              </a:rPr>
              <a:t>Не смотрите пристально в глаза ребенку.</a:t>
            </a:r>
            <a:endParaRPr b="0" lang="ru-RU" sz="3600" spc="-1" strike="noStrike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4b5064"/>
              </a:buClr>
              <a:buFont typeface="Wingdings" charset="2"/>
              <a:buChar char=""/>
            </a:pPr>
            <a:r>
              <a:rPr b="0" lang="ru-RU" sz="3600" spc="-1" strike="noStrike">
                <a:solidFill>
                  <a:srgbClr val="4b5064"/>
                </a:solidFill>
                <a:latin typeface="Georgia"/>
              </a:rPr>
              <a:t>Не обращайтесь прямо к ребенку.</a:t>
            </a:r>
            <a:endParaRPr b="0" lang="ru-RU" sz="3600" spc="-1" strike="noStrike"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4b5064"/>
              </a:buClr>
              <a:buFont typeface="Wingdings" charset="2"/>
              <a:buChar char=""/>
            </a:pPr>
            <a:r>
              <a:rPr b="0" lang="ru-RU" sz="3600" spc="-1" strike="noStrike">
                <a:solidFill>
                  <a:srgbClr val="4b5064"/>
                </a:solidFill>
                <a:latin typeface="Georgia"/>
              </a:rPr>
              <a:t>Не будьте слишком активным и навязчивым.</a:t>
            </a:r>
            <a:endParaRPr b="0" lang="ru-RU" sz="3600" spc="-1" strike="noStrike">
              <a:latin typeface="Arial"/>
            </a:endParaRPr>
          </a:p>
        </p:txBody>
      </p:sp>
    </p:spTree>
  </p:cSld>
  <p:transition>
    <p:wipe dir="l"/>
  </p:transition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PlaceHolder 1"/>
          <p:cNvSpPr>
            <a:spLocks noGrp="1"/>
          </p:cNvSpPr>
          <p:nvPr>
            <p:ph type="title"/>
          </p:nvPr>
        </p:nvSpPr>
        <p:spPr>
          <a:xfrm>
            <a:off x="0" y="285840"/>
            <a:ext cx="9143640" cy="1356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 fontScale="77000"/>
          </a:bodyPr>
          <a:p>
            <a:pPr algn="ctr">
              <a:lnSpc>
                <a:spcPct val="100000"/>
              </a:lnSpc>
              <a:buNone/>
            </a:pPr>
            <a:r>
              <a:rPr b="0" lang="ru-RU" sz="5400" spc="-1" strike="noStrike">
                <a:solidFill>
                  <a:srgbClr val="ffc000"/>
                </a:solidFill>
                <a:latin typeface="Georgia"/>
              </a:rPr>
              <a:t>Рекомендуемые направления работы</a:t>
            </a:r>
            <a:endParaRPr b="0" lang="ru-RU" sz="54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202" name="TextBox 2"/>
          <p:cNvSpPr/>
          <p:nvPr/>
        </p:nvSpPr>
        <p:spPr>
          <a:xfrm>
            <a:off x="0" y="2143080"/>
            <a:ext cx="9143640" cy="3776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marL="514440" indent="-514440" algn="just">
              <a:lnSpc>
                <a:spcPct val="100000"/>
              </a:lnSpc>
              <a:buClr>
                <a:srgbClr val="2a373d"/>
              </a:buClr>
              <a:buFont typeface="StarSymbol"/>
              <a:buAutoNum type="arabicPeriod"/>
            </a:pPr>
            <a:r>
              <a:rPr b="0" lang="ru-RU" sz="3200" spc="-1" strike="noStrike">
                <a:solidFill>
                  <a:srgbClr val="2a373d"/>
                </a:solidFill>
                <a:latin typeface="Georgia"/>
              </a:rPr>
              <a:t>Называйте ребенка по имени</a:t>
            </a:r>
            <a:endParaRPr b="0" lang="ru-RU" sz="3200" spc="-1" strike="noStrike">
              <a:latin typeface="Arial"/>
            </a:endParaRPr>
          </a:p>
          <a:p>
            <a:pPr marL="514440" indent="-514440" algn="just">
              <a:lnSpc>
                <a:spcPct val="100000"/>
              </a:lnSpc>
              <a:buClr>
                <a:srgbClr val="2a373d"/>
              </a:buClr>
              <a:buFont typeface="StarSymbol"/>
              <a:buAutoNum type="arabicPeriod"/>
            </a:pPr>
            <a:r>
              <a:rPr b="0" lang="ru-RU" sz="3200" spc="-1" strike="noStrike">
                <a:solidFill>
                  <a:srgbClr val="2a373d"/>
                </a:solidFill>
                <a:latin typeface="Georgia"/>
              </a:rPr>
              <a:t>Научите ребенка смотреть в вашу сторону, когда вы обращаетесь к нему по имени.</a:t>
            </a:r>
            <a:endParaRPr b="0" lang="ru-RU" sz="3200" spc="-1" strike="noStrike">
              <a:latin typeface="Arial"/>
            </a:endParaRPr>
          </a:p>
          <a:p>
            <a:pPr marL="514440" indent="-514440" algn="just">
              <a:lnSpc>
                <a:spcPct val="100000"/>
              </a:lnSpc>
              <a:buClr>
                <a:srgbClr val="2a373d"/>
              </a:buClr>
              <a:buFont typeface="StarSymbol"/>
              <a:buAutoNum type="arabicPeriod"/>
            </a:pPr>
            <a:r>
              <a:rPr b="0" lang="ru-RU" sz="3200" spc="-1" strike="noStrike">
                <a:solidFill>
                  <a:srgbClr val="2a373d"/>
                </a:solidFill>
                <a:latin typeface="Georgia"/>
              </a:rPr>
              <a:t>Не заставляйте ребенка смотреть именно вам в глаза, чтобы показать, что он вас слушает.</a:t>
            </a:r>
            <a:endParaRPr b="0" lang="ru-RU" sz="32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ru-RU" sz="1800" spc="-1" strike="noStrike">
              <a:latin typeface="Arial"/>
            </a:endParaRPr>
          </a:p>
        </p:txBody>
      </p:sp>
    </p:spTree>
  </p:cSld>
  <p:transition>
    <p:wipe dir="l"/>
  </p:transition>
  <p:timing>
    <p:tnLst>
      <p:par>
        <p:cTn id="75" dur="indefinite" restart="never" nodeType="tmRoot">
          <p:childTnLst>
            <p:seq>
              <p:cTn id="76" dur="indefinite" nodeType="mainSeq"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nodeType="after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81" dur="1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2" dur="1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3" dur="1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nodeType="afterEffect" fill="hold" presetClass="entr" presetID="42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87" dur="1000"/>
                                        <p:tgtEl>
                                          <p:spTgt spid="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8" dur="1000" fill="hold"/>
                                        <p:tgtEl>
                                          <p:spTgt spid="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9" dur="1000" fill="hold"/>
                                        <p:tgtEl>
                                          <p:spTgt spid="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000"/>
                            </p:stCondLst>
                            <p:childTnLst>
                              <p:par>
                                <p:cTn id="91" nodeType="afterEffect" fill="hold" presetClass="entr" presetID="42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93" dur="1000"/>
                                        <p:tgtEl>
                                          <p:spTgt spid="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94" dur="1000" fill="hold"/>
                                        <p:tgtEl>
                                          <p:spTgt spid="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5" dur="1000" fill="hold"/>
                                        <p:tgtEl>
                                          <p:spTgt spid="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000"/>
                            </p:stCondLst>
                            <p:childTnLst>
                              <p:par>
                                <p:cTn id="97" nodeType="afterEffect" fill="hold" presetClass="entr" presetID="42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99" dur="1000"/>
                                        <p:tgtEl>
                                          <p:spTgt spid="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00" dur="1000" fill="hold"/>
                                        <p:tgtEl>
                                          <p:spTgt spid="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1" dur="1000" fill="hold"/>
                                        <p:tgtEl>
                                          <p:spTgt spid="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4000"/>
                            </p:stCondLst>
                            <p:childTnLst>
                              <p:par>
                                <p:cTn id="103" nodeType="afterEffect" fill="hold" presetClass="emph" presetID="34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animMotion origin="layout" path="M 0 0 L 0 -0.07213 E">
                                      <p:cBhvr>
                                        <p:cTn id="10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0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600"/>
                            </p:stCondLst>
                            <p:childTnLst>
                              <p:par>
                                <p:cTn id="110" nodeType="afterEffect" fill="hold" presetClass="emph" presetID="34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animMotion origin="layout" path="M 0 0 L 0 -0.07213 E">
                                      <p:cBhvr>
                                        <p:cTn id="11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1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9350"/>
                            </p:stCondLst>
                            <p:childTnLst>
                              <p:par>
                                <p:cTn id="117" nodeType="afterEffect" fill="hold" presetClass="emph" presetID="34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animMotion origin="layout" path="M 0 0 L 0 -0.07213 E">
                                      <p:cBhvr>
                                        <p:cTn id="11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2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PlaceHolder 1"/>
          <p:cNvSpPr>
            <a:spLocks noGrp="1"/>
          </p:cNvSpPr>
          <p:nvPr>
            <p:ph type="title"/>
          </p:nvPr>
        </p:nvSpPr>
        <p:spPr>
          <a:xfrm>
            <a:off x="0" y="285840"/>
            <a:ext cx="9143640" cy="7138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ru-RU" sz="5400" spc="-1" strike="noStrike">
                <a:solidFill>
                  <a:srgbClr val="ffc000"/>
                </a:solidFill>
                <a:latin typeface="Georgia"/>
              </a:rPr>
              <a:t>Рекомендации педагогу</a:t>
            </a:r>
            <a:endParaRPr b="0" lang="ru-RU" sz="54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204" name="Прямоугольник 3"/>
          <p:cNvSpPr/>
          <p:nvPr/>
        </p:nvSpPr>
        <p:spPr>
          <a:xfrm>
            <a:off x="0" y="1041120"/>
            <a:ext cx="9143640" cy="6490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ru-RU" sz="2400" spc="-1" strike="noStrike">
                <a:solidFill>
                  <a:srgbClr val="2a373d"/>
                </a:solidFill>
                <a:latin typeface="Georgia"/>
              </a:rPr>
              <a:t>Выясните</a:t>
            </a:r>
            <a:r>
              <a:rPr b="0" lang="ru-RU" sz="2400" spc="-1" strike="noStrike">
                <a:solidFill>
                  <a:srgbClr val="2a373d"/>
                </a:solidFill>
                <a:latin typeface="Georgia"/>
              </a:rPr>
              <a:t> </a:t>
            </a:r>
            <a:r>
              <a:rPr b="1" lang="ru-RU" sz="2400" spc="-1" strike="noStrike">
                <a:solidFill>
                  <a:srgbClr val="2a373d"/>
                </a:solidFill>
                <a:latin typeface="Georgia"/>
              </a:rPr>
              <a:t>у родителей:</a:t>
            </a:r>
            <a:endParaRPr b="0" lang="ru-RU" sz="2400" spc="-1" strike="noStrike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2a373d"/>
              </a:buClr>
              <a:buFont typeface="StarSymbol"/>
              <a:buChar char="-"/>
            </a:pPr>
            <a:r>
              <a:rPr b="0" lang="ru-RU" sz="2400" spc="-1" strike="noStrike">
                <a:solidFill>
                  <a:srgbClr val="2a373d"/>
                </a:solidFill>
                <a:latin typeface="Georgia"/>
              </a:rPr>
              <a:t>на каком расстоянии от ребенка можно находится; </a:t>
            </a:r>
            <a:endParaRPr b="0" lang="ru-RU" sz="2400" spc="-1" strike="noStrike"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2a373d"/>
              </a:buClr>
              <a:buFont typeface="StarSymbol"/>
              <a:buChar char="-"/>
            </a:pPr>
            <a:r>
              <a:rPr b="0" lang="ru-RU" sz="2400" spc="-1" strike="noStrike">
                <a:solidFill>
                  <a:srgbClr val="2a373d"/>
                </a:solidFill>
                <a:latin typeface="Georgia"/>
              </a:rPr>
              <a:t>каким голосом и в какой манере с ним говорить;</a:t>
            </a:r>
            <a:endParaRPr b="0" lang="ru-RU" sz="24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0" lang="ru-RU" sz="2400" spc="-1" strike="noStrike">
                <a:solidFill>
                  <a:srgbClr val="2a373d"/>
                </a:solidFill>
                <a:latin typeface="Georgia"/>
              </a:rPr>
              <a:t>-каким способом стимуляции поддерживать необходимый уровень деятельности, чтобы не спровоцировать отрицательных реакций;</a:t>
            </a:r>
            <a:endParaRPr b="0" lang="ru-RU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ru-RU" sz="2400" spc="-1" strike="noStrike">
                <a:solidFill>
                  <a:srgbClr val="2a373d"/>
                </a:solidFill>
                <a:latin typeface="Georgia"/>
              </a:rPr>
              <a:t>- предпочтения и интересы подобных детей.</a:t>
            </a:r>
            <a:endParaRPr b="0" lang="ru-RU" sz="24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1" lang="ru-RU" sz="2400" spc="-1" strike="noStrike">
                <a:solidFill>
                  <a:srgbClr val="2a373d"/>
                </a:solidFill>
                <a:latin typeface="Georgia"/>
              </a:rPr>
              <a:t>Старайтесь: </a:t>
            </a:r>
            <a:endParaRPr b="0" lang="ru-RU" sz="2400" spc="-1" strike="noStrike"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2a373d"/>
              </a:buClr>
              <a:buFont typeface="Wingdings" charset="2"/>
              <a:buChar char=""/>
            </a:pPr>
            <a:r>
              <a:rPr b="0" lang="ru-RU" sz="2400" spc="-1" strike="noStrike">
                <a:solidFill>
                  <a:srgbClr val="2a373d"/>
                </a:solidFill>
                <a:latin typeface="Georgia"/>
              </a:rPr>
              <a:t>стать «проводником и опорой» ребенка в незнакомой ситуации;</a:t>
            </a:r>
            <a:endParaRPr b="0" lang="ru-RU" sz="2400" spc="-1" strike="noStrike"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2a373d"/>
              </a:buClr>
              <a:buFont typeface="Wingdings" charset="2"/>
              <a:buChar char=""/>
            </a:pPr>
            <a:r>
              <a:rPr b="0" lang="ru-RU" sz="2400" spc="-1" strike="noStrike">
                <a:solidFill>
                  <a:srgbClr val="2a373d"/>
                </a:solidFill>
                <a:latin typeface="Georgia"/>
              </a:rPr>
              <a:t>быть гибким, способным на ходу перестраивать занятие;</a:t>
            </a:r>
            <a:endParaRPr b="0" lang="ru-RU" sz="2400" spc="-1" strike="noStrike"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2a373d"/>
              </a:buClr>
              <a:buFont typeface="Wingdings" charset="2"/>
              <a:buChar char=""/>
            </a:pPr>
            <a:r>
              <a:rPr b="0" lang="ru-RU" sz="2400" spc="-1" strike="noStrike">
                <a:solidFill>
                  <a:srgbClr val="2a373d"/>
                </a:solidFill>
                <a:latin typeface="Georgia"/>
              </a:rPr>
              <a:t>при использовании групповой работы продумать участие  ребенка с РАС; </a:t>
            </a:r>
            <a:endParaRPr b="0" lang="ru-RU" sz="2400" spc="-1" strike="noStrike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2a373d"/>
              </a:buClr>
              <a:buFont typeface="Wingdings" charset="2"/>
              <a:buChar char=""/>
            </a:pPr>
            <a:r>
              <a:rPr b="0" lang="ru-RU" sz="2400" spc="-1" strike="noStrike">
                <a:solidFill>
                  <a:srgbClr val="2a373d"/>
                </a:solidFill>
                <a:latin typeface="Georgia"/>
              </a:rPr>
              <a:t>создать в группе поддерживающую среду;</a:t>
            </a:r>
            <a:endParaRPr b="0" lang="ru-RU" sz="2400" spc="-1" strike="noStrike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2a373d"/>
              </a:buClr>
              <a:buFont typeface="Wingdings" charset="2"/>
              <a:buChar char=""/>
            </a:pPr>
            <a:r>
              <a:rPr b="0" lang="ru-RU" sz="2400" spc="-1" strike="noStrike">
                <a:solidFill>
                  <a:srgbClr val="2a373d"/>
                </a:solidFill>
                <a:latin typeface="Georgia"/>
              </a:rPr>
              <a:t>учитывать сенсорную гиперчувствительность.</a:t>
            </a:r>
            <a:endParaRPr b="0" lang="ru-RU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ru-RU" sz="1800" spc="-1" strike="noStrike">
              <a:latin typeface="Arial"/>
            </a:endParaRPr>
          </a:p>
        </p:txBody>
      </p:sp>
    </p:spTree>
  </p:cSld>
  <p:transition>
    <p:wipe dir="l"/>
  </p:transition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PlaceHolder 1"/>
          <p:cNvSpPr>
            <a:spLocks noGrp="1"/>
          </p:cNvSpPr>
          <p:nvPr>
            <p:ph type="title"/>
          </p:nvPr>
        </p:nvSpPr>
        <p:spPr>
          <a:xfrm>
            <a:off x="0" y="500040"/>
            <a:ext cx="9143640" cy="571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ru-RU" sz="5400" spc="-1" strike="noStrike">
                <a:solidFill>
                  <a:srgbClr val="ffc000"/>
                </a:solidFill>
                <a:latin typeface="Georgia"/>
              </a:rPr>
              <a:t>Рекомендации педагогу</a:t>
            </a:r>
            <a:endParaRPr b="0" lang="ru-RU" sz="54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206" name="Прямоугольник 2"/>
          <p:cNvSpPr/>
          <p:nvPr/>
        </p:nvSpPr>
        <p:spPr>
          <a:xfrm>
            <a:off x="0" y="1143000"/>
            <a:ext cx="9143640" cy="6216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ru-RU" sz="2400" spc="-1" strike="noStrike">
                <a:solidFill>
                  <a:srgbClr val="2a373d"/>
                </a:solidFill>
                <a:latin typeface="Georgia"/>
              </a:rPr>
              <a:t>В школе </a:t>
            </a:r>
            <a:r>
              <a:rPr b="0" lang="ru-RU" sz="2400" spc="-1" strike="noStrike">
                <a:solidFill>
                  <a:srgbClr val="2a373d"/>
                </a:solidFill>
                <a:latin typeface="Georgia"/>
              </a:rPr>
              <a:t>нужен индивидуальный подход с учетом таких проявлений аутизма, как</a:t>
            </a:r>
            <a:endParaRPr b="0" lang="ru-RU" sz="2400" spc="-1" strike="noStrike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2a373d"/>
              </a:buClr>
              <a:buFont typeface="Wingdings" charset="2"/>
              <a:buChar char=""/>
            </a:pPr>
            <a:r>
              <a:rPr b="0" lang="ru-RU" sz="2400" spc="-1" strike="noStrike">
                <a:solidFill>
                  <a:srgbClr val="2a373d"/>
                </a:solidFill>
                <a:latin typeface="Georgia"/>
              </a:rPr>
              <a:t>ранимость;</a:t>
            </a:r>
            <a:endParaRPr b="0" lang="ru-RU" sz="2400" spc="-1" strike="noStrike"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2a373d"/>
              </a:buClr>
              <a:buFont typeface="Wingdings" charset="2"/>
              <a:buChar char=""/>
            </a:pPr>
            <a:r>
              <a:rPr b="0" lang="ru-RU" sz="2400" spc="-1" strike="noStrike">
                <a:solidFill>
                  <a:srgbClr val="2a373d"/>
                </a:solidFill>
                <a:latin typeface="Georgia"/>
              </a:rPr>
              <a:t>повышенная утомляемость, неравномерность развития интеллектуальных, речевых и моторных навыков;</a:t>
            </a:r>
            <a:endParaRPr b="0" lang="ru-RU" sz="2400" spc="-1" strike="noStrike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2a373d"/>
              </a:buClr>
              <a:buFont typeface="Wingdings" charset="2"/>
              <a:buChar char=""/>
            </a:pPr>
            <a:r>
              <a:rPr b="0" lang="ru-RU" sz="2400" spc="-1" strike="noStrike">
                <a:solidFill>
                  <a:srgbClr val="2a373d"/>
                </a:solidFill>
                <a:latin typeface="Georgia"/>
              </a:rPr>
              <a:t>замедленность реакции;</a:t>
            </a:r>
            <a:endParaRPr b="0" lang="ru-RU" sz="2400" spc="-1" strike="noStrike"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2a373d"/>
              </a:buClr>
              <a:buFont typeface="Wingdings" charset="2"/>
              <a:buChar char=""/>
            </a:pPr>
            <a:r>
              <a:rPr b="0" lang="ru-RU" sz="2400" spc="-1" strike="noStrike">
                <a:solidFill>
                  <a:srgbClr val="2a373d"/>
                </a:solidFill>
                <a:latin typeface="Georgia"/>
              </a:rPr>
              <a:t>отсроченность результатов обучения (ребенок часто отвечает не тотчас, а спустя некоторое время);</a:t>
            </a:r>
            <a:endParaRPr b="0" lang="ru-RU" sz="2400" spc="-1" strike="noStrike"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2a373d"/>
              </a:buClr>
              <a:buFont typeface="Wingdings" charset="2"/>
              <a:buChar char=""/>
            </a:pPr>
            <a:r>
              <a:rPr b="0" lang="ru-RU" sz="2400" spc="-1" strike="noStrike">
                <a:solidFill>
                  <a:srgbClr val="2a373d"/>
                </a:solidFill>
                <a:latin typeface="Georgia"/>
              </a:rPr>
              <a:t>трудность восприятия фронтальных занятий (эффективнее индивидуальные);</a:t>
            </a:r>
            <a:endParaRPr b="0" lang="ru-RU" sz="2400" spc="-1" strike="noStrike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2a373d"/>
              </a:buClr>
              <a:buFont typeface="Wingdings" charset="2"/>
              <a:buChar char=""/>
            </a:pPr>
            <a:r>
              <a:rPr b="0" lang="ru-RU" sz="2400" spc="-1" strike="noStrike">
                <a:solidFill>
                  <a:srgbClr val="2a373d"/>
                </a:solidFill>
                <a:latin typeface="Georgia"/>
              </a:rPr>
              <a:t>трудности при ответе у доски.</a:t>
            </a:r>
            <a:endParaRPr b="0" lang="ru-RU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ru-RU" sz="24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1" lang="ru-RU" sz="2400" spc="-1" strike="noStrike">
                <a:solidFill>
                  <a:srgbClr val="2a373d"/>
                </a:solidFill>
                <a:latin typeface="Georgia"/>
              </a:rPr>
              <a:t>Сохраняйте уверенность в себе. Помните, что все дети откликаются на любовь, заботу и внимание.</a:t>
            </a:r>
            <a:endParaRPr b="0" lang="ru-RU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ru-RU" sz="1800" spc="-1" strike="noStrike">
              <a:latin typeface="Arial"/>
            </a:endParaRPr>
          </a:p>
        </p:txBody>
      </p:sp>
    </p:spTree>
  </p:cSld>
  <p:transition>
    <p:wipe dir="l"/>
  </p:transition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PlaceHolder 1"/>
          <p:cNvSpPr>
            <a:spLocks noGrp="1"/>
          </p:cNvSpPr>
          <p:nvPr>
            <p:ph type="title"/>
          </p:nvPr>
        </p:nvSpPr>
        <p:spPr>
          <a:xfrm>
            <a:off x="0" y="428760"/>
            <a:ext cx="9143640" cy="571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ru-RU" sz="4800" spc="-1" strike="noStrike">
                <a:solidFill>
                  <a:srgbClr val="ffc000"/>
                </a:solidFill>
                <a:latin typeface="Georgia"/>
              </a:rPr>
              <a:t>Организация учебных занятий</a:t>
            </a:r>
            <a:endParaRPr b="0" lang="ru-RU" sz="4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208" name="Прямоугольник 3"/>
          <p:cNvSpPr/>
          <p:nvPr/>
        </p:nvSpPr>
        <p:spPr>
          <a:xfrm>
            <a:off x="0" y="1214280"/>
            <a:ext cx="9143640" cy="6915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indent="-216000" algn="just">
              <a:lnSpc>
                <a:spcPct val="100000"/>
              </a:lnSpc>
              <a:buClr>
                <a:srgbClr val="4b5064"/>
              </a:buClr>
              <a:buFont typeface="Wingdings" charset="2"/>
              <a:buChar char=""/>
            </a:pPr>
            <a:r>
              <a:rPr b="0" lang="ru-RU" sz="2800" spc="-1" strike="noStrike">
                <a:solidFill>
                  <a:srgbClr val="4b5064"/>
                </a:solidFill>
                <a:latin typeface="Georgia"/>
              </a:rPr>
              <a:t>Обеспечение безопасной среды.</a:t>
            </a:r>
            <a:endParaRPr b="0" lang="ru-RU" sz="2800" spc="-1" strike="noStrike"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4b5064"/>
              </a:buClr>
              <a:buFont typeface="Wingdings" charset="2"/>
              <a:buChar char=""/>
            </a:pPr>
            <a:r>
              <a:rPr b="0" lang="ru-RU" sz="2800" spc="-1" strike="noStrike">
                <a:solidFill>
                  <a:srgbClr val="4b5064"/>
                </a:solidFill>
                <a:latin typeface="Georgia"/>
              </a:rPr>
              <a:t>Неизменность места и времени.</a:t>
            </a:r>
            <a:endParaRPr b="0" lang="ru-RU" sz="2800" spc="-1" strike="noStrike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4b5064"/>
              </a:buClr>
              <a:buFont typeface="Wingdings" charset="2"/>
              <a:buChar char=""/>
            </a:pPr>
            <a:r>
              <a:rPr b="0" lang="ru-RU" sz="2800" spc="-1" strike="noStrike">
                <a:solidFill>
                  <a:srgbClr val="4b5064"/>
                </a:solidFill>
                <a:latin typeface="Georgia"/>
              </a:rPr>
              <a:t>Использование плана занятия.</a:t>
            </a:r>
            <a:endParaRPr b="0" lang="ru-RU" sz="2800" spc="-1" strike="noStrike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4b5064"/>
              </a:buClr>
              <a:buFont typeface="Wingdings" charset="2"/>
              <a:buChar char=""/>
            </a:pPr>
            <a:r>
              <a:rPr b="0" lang="ru-RU" sz="2800" spc="-1" strike="noStrike">
                <a:solidFill>
                  <a:srgbClr val="4b5064"/>
                </a:solidFill>
                <a:latin typeface="Georgia"/>
              </a:rPr>
              <a:t>Использование рисунков, схем.</a:t>
            </a:r>
            <a:endParaRPr b="0" lang="ru-RU" sz="2800" spc="-1" strike="noStrike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4b5064"/>
              </a:buClr>
              <a:buFont typeface="Wingdings" charset="2"/>
              <a:buChar char=""/>
            </a:pPr>
            <a:r>
              <a:rPr b="0" lang="ru-RU" sz="2800" spc="-1" strike="noStrike">
                <a:solidFill>
                  <a:srgbClr val="4b5064"/>
                </a:solidFill>
                <a:latin typeface="Georgia"/>
              </a:rPr>
              <a:t>Индивидуальная инструкция (простыми словами).</a:t>
            </a:r>
            <a:endParaRPr b="0" lang="ru-RU" sz="2800" spc="-1" strike="noStrike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4b5064"/>
              </a:buClr>
              <a:buFont typeface="Wingdings" charset="2"/>
              <a:buChar char=""/>
            </a:pPr>
            <a:r>
              <a:rPr b="0" lang="ru-RU" sz="2800" spc="-1" strike="noStrike">
                <a:solidFill>
                  <a:srgbClr val="4b5064"/>
                </a:solidFill>
                <a:latin typeface="Georgia"/>
              </a:rPr>
              <a:t>Внимание ребенка ничто не должно отвлекать.</a:t>
            </a:r>
            <a:endParaRPr b="0" lang="ru-RU" sz="2800" spc="-1" strike="noStrike"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4b5064"/>
              </a:buClr>
              <a:buFont typeface="Wingdings" charset="2"/>
              <a:buChar char=""/>
            </a:pPr>
            <a:r>
              <a:rPr b="0" lang="ru-RU" sz="2800" spc="-1" strike="noStrike">
                <a:solidFill>
                  <a:srgbClr val="4b5064"/>
                </a:solidFill>
                <a:latin typeface="Georgia"/>
              </a:rPr>
              <a:t>Сперва предлагаются приятные виды занятий.</a:t>
            </a:r>
            <a:endParaRPr b="0" lang="ru-RU" sz="2800" spc="-1" strike="noStrike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4b5064"/>
              </a:buClr>
              <a:buFont typeface="Wingdings" charset="2"/>
              <a:buChar char=""/>
            </a:pPr>
            <a:r>
              <a:rPr b="0" lang="ru-RU" sz="2800" spc="-1" strike="noStrike">
                <a:solidFill>
                  <a:srgbClr val="4b5064"/>
                </a:solidFill>
                <a:latin typeface="Georgia"/>
              </a:rPr>
              <a:t>Все действия комментируются.</a:t>
            </a:r>
            <a:endParaRPr b="0" lang="ru-RU" sz="2800" spc="-1" strike="noStrike"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4b5064"/>
              </a:buClr>
              <a:buFont typeface="Wingdings" charset="2"/>
              <a:buChar char=""/>
            </a:pPr>
            <a:r>
              <a:rPr b="0" lang="ru-RU" sz="2800" spc="-1" strike="noStrike">
                <a:solidFill>
                  <a:srgbClr val="4b5064"/>
                </a:solidFill>
                <a:latin typeface="Georgia"/>
              </a:rPr>
              <a:t>Понравившиеся виды деятельности повторяются многократно с постепенным расширением.</a:t>
            </a:r>
            <a:endParaRPr b="0" lang="ru-RU" sz="2800" spc="-1" strike="noStrike"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4b5064"/>
              </a:buClr>
              <a:buFont typeface="Wingdings" charset="2"/>
              <a:buChar char=""/>
            </a:pPr>
            <a:r>
              <a:rPr b="0" lang="ru-RU" sz="2800" spc="-1" strike="noStrike">
                <a:solidFill>
                  <a:srgbClr val="4b5064"/>
                </a:solidFill>
                <a:latin typeface="Georgia"/>
              </a:rPr>
              <a:t>Создание ощущения успеха, трудности и неудачи ведут к поведенческим проблемам.</a:t>
            </a:r>
            <a:endParaRPr b="0" lang="ru-RU" sz="2800" spc="-1" strike="noStrike">
              <a:latin typeface="Arial"/>
            </a:endParaRPr>
          </a:p>
        </p:txBody>
      </p:sp>
    </p:spTree>
  </p:cSld>
  <p:transition>
    <p:wipe dir="l"/>
  </p:transition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PlaceHolder 1"/>
          <p:cNvSpPr>
            <a:spLocks noGrp="1"/>
          </p:cNvSpPr>
          <p:nvPr>
            <p:ph type="title"/>
          </p:nvPr>
        </p:nvSpPr>
        <p:spPr>
          <a:xfrm>
            <a:off x="0" y="571320"/>
            <a:ext cx="9143640" cy="571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ru-RU" sz="4400" spc="-1" strike="noStrike">
                <a:solidFill>
                  <a:srgbClr val="ffc000"/>
                </a:solidFill>
                <a:latin typeface="Georgia"/>
              </a:rPr>
              <a:t>Как мотивировать ребенка с РАС</a:t>
            </a:r>
            <a:endParaRPr b="0" lang="ru-RU" sz="44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210" name="Прямоугольник 2"/>
          <p:cNvSpPr/>
          <p:nvPr/>
        </p:nvSpPr>
        <p:spPr>
          <a:xfrm>
            <a:off x="0" y="1571760"/>
            <a:ext cx="9143640" cy="5208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indent="-216000" algn="just">
              <a:lnSpc>
                <a:spcPct val="100000"/>
              </a:lnSpc>
              <a:buClr>
                <a:srgbClr val="2a373d"/>
              </a:buClr>
              <a:buFont typeface="Wingdings" charset="2"/>
              <a:buChar char=""/>
            </a:pPr>
            <a:r>
              <a:rPr b="0" lang="ru-RU" sz="2800" spc="-1" strike="noStrike">
                <a:solidFill>
                  <a:srgbClr val="2a373d"/>
                </a:solidFill>
                <a:latin typeface="Georgia"/>
              </a:rPr>
              <a:t>Использование системы поощрений (переход от безусловных (конфета) к условным – жетонам, социальной похвале).</a:t>
            </a:r>
            <a:endParaRPr b="0" lang="ru-RU" sz="2800" spc="-1" strike="noStrike"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2a373d"/>
              </a:buClr>
              <a:buFont typeface="Wingdings" charset="2"/>
              <a:buChar char=""/>
            </a:pPr>
            <a:r>
              <a:rPr b="0" lang="ru-RU" sz="2800" spc="-1" strike="noStrike">
                <a:solidFill>
                  <a:srgbClr val="2a373d"/>
                </a:solidFill>
                <a:latin typeface="Georgia"/>
              </a:rPr>
              <a:t>Использование  индивидуально значимых поощрений, ограничение доступа к поощрениям вне занятий.</a:t>
            </a:r>
            <a:endParaRPr b="0" lang="ru-RU" sz="2800" spc="-1" strike="noStrike"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2a373d"/>
              </a:buClr>
              <a:buFont typeface="Wingdings" charset="2"/>
              <a:buChar char=""/>
            </a:pPr>
            <a:r>
              <a:rPr b="0" lang="ru-RU" sz="2800" spc="-1" strike="noStrike">
                <a:solidFill>
                  <a:srgbClr val="2a373d"/>
                </a:solidFill>
                <a:latin typeface="Georgia"/>
              </a:rPr>
              <a:t>Планирование занятий на подходящем уровне сложности (фрустрация снижает мотивацию), обучение через систему подсказок.</a:t>
            </a:r>
            <a:endParaRPr b="0" lang="ru-RU" sz="2800" spc="-1" strike="noStrike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2a373d"/>
              </a:buClr>
              <a:buFont typeface="Wingdings" charset="2"/>
              <a:buChar char=""/>
            </a:pPr>
            <a:r>
              <a:rPr b="0" lang="ru-RU" sz="2800" spc="-1" strike="noStrike">
                <a:solidFill>
                  <a:srgbClr val="2a373d"/>
                </a:solidFill>
                <a:latin typeface="Georgia"/>
              </a:rPr>
              <a:t>Предоставление свободы выбора учебных занятий</a:t>
            </a:r>
            <a:endParaRPr b="0" lang="ru-RU" sz="2800" spc="-1" strike="noStrike">
              <a:latin typeface="Arial"/>
            </a:endParaRPr>
          </a:p>
        </p:txBody>
      </p:sp>
    </p:spTree>
  </p:cSld>
  <p:transition>
    <p:wipe dir="l"/>
  </p:transition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PlaceHolder 1"/>
          <p:cNvSpPr>
            <a:spLocks noGrp="1"/>
          </p:cNvSpPr>
          <p:nvPr>
            <p:ph type="title"/>
          </p:nvPr>
        </p:nvSpPr>
        <p:spPr>
          <a:xfrm>
            <a:off x="0" y="1714320"/>
            <a:ext cx="9143640" cy="3428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 fontScale="86000"/>
          </a:bodyPr>
          <a:p>
            <a:pPr>
              <a:lnSpc>
                <a:spcPct val="100000"/>
              </a:lnSpc>
              <a:buNone/>
            </a:pPr>
            <a:r>
              <a:rPr b="0" lang="ru-RU" sz="5400" spc="-1" strike="noStrike">
                <a:solidFill>
                  <a:srgbClr val="ffc000"/>
                </a:solidFill>
                <a:latin typeface="Georgia"/>
              </a:rPr>
              <a:t>Ситуации проблемного поведения ребенка и варианты  конструктивного реагирования</a:t>
            </a:r>
            <a:endParaRPr b="0" lang="ru-RU" sz="5400" spc="-1" strike="noStrike">
              <a:solidFill>
                <a:srgbClr val="000000"/>
              </a:solidFill>
              <a:latin typeface="Georgia"/>
            </a:endParaRPr>
          </a:p>
        </p:txBody>
      </p:sp>
      <p:pic>
        <p:nvPicPr>
          <p:cNvPr id="212" name="Рисунок 2" descr="http://player.myshared.ru/27/1303152/slides/slide_2.jpg"/>
          <p:cNvPicPr/>
          <p:nvPr/>
        </p:nvPicPr>
        <p:blipFill>
          <a:blip r:embed="rId1"/>
          <a:stretch/>
        </p:blipFill>
        <p:spPr>
          <a:xfrm>
            <a:off x="6715080" y="4357800"/>
            <a:ext cx="2280960" cy="2188800"/>
          </a:xfrm>
          <a:prstGeom prst="rect">
            <a:avLst/>
          </a:prstGeom>
          <a:ln w="9525">
            <a:noFill/>
          </a:ln>
        </p:spPr>
      </p:pic>
    </p:spTree>
  </p:cSld>
  <p:transition>
    <p:wipe dir="l"/>
  </p:transition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PlaceHolder 1"/>
          <p:cNvSpPr>
            <a:spLocks noGrp="1"/>
          </p:cNvSpPr>
          <p:nvPr>
            <p:ph type="title"/>
          </p:nvPr>
        </p:nvSpPr>
        <p:spPr>
          <a:xfrm>
            <a:off x="0" y="500040"/>
            <a:ext cx="9143640" cy="499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214" name="Прямоугольник 2"/>
          <p:cNvSpPr/>
          <p:nvPr/>
        </p:nvSpPr>
        <p:spPr>
          <a:xfrm>
            <a:off x="0" y="1287360"/>
            <a:ext cx="9143640" cy="821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>
              <a:lnSpc>
                <a:spcPct val="100000"/>
              </a:lnSpc>
              <a:buNone/>
            </a:pPr>
            <a:endParaRPr b="0" lang="ru-RU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1" lang="ru-RU" sz="2400" spc="-1" strike="noStrike">
                <a:solidFill>
                  <a:srgbClr val="4b5064"/>
                </a:solidFill>
                <a:latin typeface="Georgia"/>
              </a:rPr>
              <a:t> </a:t>
            </a:r>
            <a:endParaRPr b="0" lang="ru-RU" sz="2400" spc="-1" strike="noStrike">
              <a:latin typeface="Arial"/>
            </a:endParaRPr>
          </a:p>
        </p:txBody>
      </p:sp>
      <p:sp>
        <p:nvSpPr>
          <p:cNvPr id="215" name="Прямоугольник 3"/>
          <p:cNvSpPr/>
          <p:nvPr/>
        </p:nvSpPr>
        <p:spPr>
          <a:xfrm>
            <a:off x="142920" y="1214280"/>
            <a:ext cx="8715240" cy="5909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>
              <a:lnSpc>
                <a:spcPct val="100000"/>
              </a:lnSpc>
              <a:buNone/>
            </a:pPr>
            <a:r>
              <a:rPr b="1" lang="ru-RU" sz="2800" spc="-1" strike="noStrike">
                <a:solidFill>
                  <a:srgbClr val="2a373d"/>
                </a:solidFill>
                <a:latin typeface="Georgia"/>
              </a:rPr>
              <a:t>1.Установление эмоционального контакта. </a:t>
            </a:r>
            <a:r>
              <a:rPr b="0" lang="en-US" sz="2800" spc="-1" strike="noStrike">
                <a:solidFill>
                  <a:srgbClr val="ffc000"/>
                </a:solidFill>
                <a:latin typeface="Georgia"/>
              </a:rPr>
              <a:t>TEACCH – </a:t>
            </a:r>
            <a:r>
              <a:rPr b="0" lang="ru-RU" sz="2800" spc="-1" strike="noStrike">
                <a:solidFill>
                  <a:srgbClr val="ffc000"/>
                </a:solidFill>
                <a:latin typeface="Georgia"/>
              </a:rPr>
              <a:t>программа</a:t>
            </a:r>
            <a:endParaRPr b="0" lang="ru-RU" sz="2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ru-RU" sz="2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ru-RU" sz="2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ru-RU" sz="2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ru-RU" sz="2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0" lang="ru-RU" sz="2800" spc="-1" strike="noStrike">
                <a:solidFill>
                  <a:srgbClr val="2a373d"/>
                </a:solidFill>
                <a:latin typeface="Georgia"/>
              </a:rPr>
              <a:t> </a:t>
            </a:r>
            <a:endParaRPr b="0" lang="ru-RU" sz="2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ru-RU" sz="2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ru-RU" sz="2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ru-RU" sz="2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ru-RU" sz="2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ru-RU" sz="2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ru-RU" sz="2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ru-RU" sz="1800" spc="-1" strike="noStrike">
              <a:latin typeface="Arial"/>
            </a:endParaRPr>
          </a:p>
        </p:txBody>
      </p:sp>
      <p:sp>
        <p:nvSpPr>
          <p:cNvPr id="216" name="Прямоугольник 6"/>
          <p:cNvSpPr/>
          <p:nvPr/>
        </p:nvSpPr>
        <p:spPr>
          <a:xfrm>
            <a:off x="142920" y="1571760"/>
            <a:ext cx="8643600" cy="2832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>
              <a:lnSpc>
                <a:spcPct val="100000"/>
              </a:lnSpc>
              <a:buNone/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ru-RU" sz="1800" spc="-1" strike="noStrike">
                <a:solidFill>
                  <a:srgbClr val="2a373d"/>
                </a:solidFill>
                <a:latin typeface="Georgia"/>
              </a:rPr>
              <a:t>При аутизме мышление, восприятие и психика в целом организованы совсем иначе, чем в норме. Усилия направляются не на адаптацию ребенка к миру, а на создание соответствующих его особенностям условий  существования. </a:t>
            </a:r>
            <a:r>
              <a:rPr b="1" lang="ru-RU" sz="1800" spc="-1" strike="noStrike">
                <a:solidFill>
                  <a:srgbClr val="2a373d"/>
                </a:solidFill>
                <a:latin typeface="Georgia"/>
              </a:rPr>
              <a:t>Основа </a:t>
            </a:r>
            <a:r>
              <a:rPr b="0" lang="ru-RU" sz="1800" spc="-1" strike="noStrike">
                <a:solidFill>
                  <a:srgbClr val="2a373d"/>
                </a:solidFill>
                <a:latin typeface="Georgia"/>
              </a:rPr>
              <a:t>– особая организация среды.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1" lang="ru-RU" sz="1800" spc="-1" strike="noStrike">
                <a:solidFill>
                  <a:srgbClr val="2a373d"/>
                </a:solidFill>
                <a:latin typeface="Georgia"/>
              </a:rPr>
              <a:t>Акцент </a:t>
            </a:r>
            <a:r>
              <a:rPr b="0" lang="ru-RU" sz="1800" spc="-1" strike="noStrike">
                <a:solidFill>
                  <a:srgbClr val="2a373d"/>
                </a:solidFill>
                <a:latin typeface="Georgia"/>
              </a:rPr>
              <a:t>– структурирование времени и пространства, составление индивидуальных расписаний.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1" lang="ru-RU" sz="1800" spc="-1" strike="noStrike">
                <a:solidFill>
                  <a:srgbClr val="2a373d"/>
                </a:solidFill>
                <a:latin typeface="Georgia"/>
              </a:rPr>
              <a:t>Основной способ </a:t>
            </a:r>
            <a:r>
              <a:rPr b="0" lang="ru-RU" sz="1800" spc="-1" strike="noStrike">
                <a:solidFill>
                  <a:srgbClr val="2a373d"/>
                </a:solidFill>
                <a:latin typeface="Georgia"/>
              </a:rPr>
              <a:t>– механическое  научение.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217" name="Прямоугольник 7"/>
          <p:cNvSpPr/>
          <p:nvPr/>
        </p:nvSpPr>
        <p:spPr>
          <a:xfrm>
            <a:off x="285840" y="4714920"/>
            <a:ext cx="8715240" cy="1186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br>
              <a:rPr sz="1800"/>
            </a:br>
            <a:br>
              <a:rPr sz="1800"/>
            </a:br>
            <a:br>
              <a:rPr sz="1800"/>
            </a:br>
            <a:endParaRPr b="0" lang="ru-RU" sz="1800" spc="-1" strike="noStrike">
              <a:latin typeface="Arial"/>
            </a:endParaRPr>
          </a:p>
        </p:txBody>
      </p:sp>
      <p:sp>
        <p:nvSpPr>
          <p:cNvPr id="218" name="Прямоугольник 8"/>
          <p:cNvSpPr/>
          <p:nvPr/>
        </p:nvSpPr>
        <p:spPr>
          <a:xfrm>
            <a:off x="214200" y="4143240"/>
            <a:ext cx="8643600" cy="1918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marL="343080" indent="-343080">
              <a:lnSpc>
                <a:spcPct val="100000"/>
              </a:lnSpc>
              <a:buNone/>
              <a:tabLst>
                <a:tab algn="l" pos="0"/>
              </a:tabLst>
            </a:pPr>
            <a:endParaRPr b="0" lang="ru-RU" sz="2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2800" spc="-1" strike="noStrike">
                <a:solidFill>
                  <a:srgbClr val="2a373d"/>
                </a:solidFill>
                <a:latin typeface="Georgia"/>
              </a:rPr>
              <a:t>2.Снятие страхов</a:t>
            </a:r>
            <a:r>
              <a:rPr b="0" lang="ru-RU" sz="2800" spc="-1" strike="noStrike">
                <a:solidFill>
                  <a:srgbClr val="2a373d"/>
                </a:solidFill>
                <a:latin typeface="Georgia"/>
              </a:rPr>
              <a:t>(</a:t>
            </a:r>
            <a:r>
              <a:rPr b="0" lang="ru-RU" sz="1800" spc="-1" strike="noStrike">
                <a:solidFill>
                  <a:srgbClr val="2a373d"/>
                </a:solidFill>
                <a:latin typeface="Georgia"/>
              </a:rPr>
              <a:t>визуальные расписания , для уменьшения тревожности и, как следствие, неуместных форм поведения . Дети с аутизмом лучше воспринимают зрительную информацию (лучше развито визуальное мышление</a:t>
            </a:r>
            <a:r>
              <a:rPr b="0" lang="ru-RU" sz="2800" spc="-1" strike="noStrike">
                <a:solidFill>
                  <a:srgbClr val="2a373d"/>
                </a:solidFill>
                <a:latin typeface="Georgia"/>
              </a:rPr>
              <a:t>). </a:t>
            </a:r>
            <a:endParaRPr b="0" lang="ru-RU" sz="2800" spc="-1" strike="noStrike">
              <a:latin typeface="Arial"/>
            </a:endParaRPr>
          </a:p>
        </p:txBody>
      </p:sp>
    </p:spTree>
  </p:cSld>
  <p:transition>
    <p:wipe dir="l"/>
  </p:transition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PlaceHolder 1"/>
          <p:cNvSpPr>
            <a:spLocks noGrp="1"/>
          </p:cNvSpPr>
          <p:nvPr>
            <p:ph type="title"/>
          </p:nvPr>
        </p:nvSpPr>
        <p:spPr>
          <a:xfrm>
            <a:off x="0" y="357120"/>
            <a:ext cx="9143640" cy="499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ru-RU" sz="4800" spc="-1" strike="noStrike">
                <a:solidFill>
                  <a:srgbClr val="ffc000"/>
                </a:solidFill>
                <a:latin typeface="Georgia"/>
              </a:rPr>
              <a:t>Визуальная поддержка</a:t>
            </a:r>
            <a:endParaRPr b="0" lang="ru-RU" sz="4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220" name="Прямоугольник 2"/>
          <p:cNvSpPr/>
          <p:nvPr/>
        </p:nvSpPr>
        <p:spPr>
          <a:xfrm>
            <a:off x="0" y="928800"/>
            <a:ext cx="9143640" cy="6062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>
              <a:lnSpc>
                <a:spcPct val="100000"/>
              </a:lnSpc>
              <a:buNone/>
            </a:pPr>
            <a:r>
              <a:rPr b="1" lang="ru-RU" sz="2800" spc="-1" strike="noStrike">
                <a:solidFill>
                  <a:srgbClr val="2a373d"/>
                </a:solidFill>
                <a:latin typeface="Georgia"/>
              </a:rPr>
              <a:t>Визуальная поддержка </a:t>
            </a:r>
            <a:r>
              <a:rPr b="0" lang="ru-RU" sz="2800" spc="-1" strike="noStrike">
                <a:solidFill>
                  <a:srgbClr val="2a373d"/>
                </a:solidFill>
                <a:latin typeface="Georgia"/>
              </a:rPr>
              <a:t>— это использование картинок или других наглядных предметов для того, чтобы сообщить какую-то информацию ребенку, которому трудно понимать и использовать речь.</a:t>
            </a:r>
            <a:endParaRPr b="0" lang="ru-RU" sz="2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0" lang="ru-RU" sz="2800" spc="-1" strike="noStrike">
                <a:solidFill>
                  <a:srgbClr val="2a373d"/>
                </a:solidFill>
                <a:latin typeface="Georgia"/>
              </a:rPr>
              <a:t>В качестве визуальной поддержки могут использоваться </a:t>
            </a:r>
            <a:r>
              <a:rPr b="0" i="1" lang="ru-RU" sz="2800" spc="-1" strike="noStrike">
                <a:solidFill>
                  <a:srgbClr val="2a373d"/>
                </a:solidFill>
                <a:latin typeface="Georgia"/>
              </a:rPr>
              <a:t>фотографии, рисунки, трехмерные предметы, написанные слова или письменные списки. </a:t>
            </a:r>
            <a:r>
              <a:rPr b="0" lang="ru-RU" sz="2800" spc="-1" strike="noStrike">
                <a:solidFill>
                  <a:srgbClr val="2a373d"/>
                </a:solidFill>
                <a:latin typeface="Georgia"/>
              </a:rPr>
              <a:t>Визуальная поддержка облегчает коммуникацию родителей со своим ребенком, и она облегчает коммуникацию</a:t>
            </a:r>
            <a:endParaRPr b="0" lang="ru-RU" sz="2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0" lang="ru-RU" sz="2800" spc="-1" strike="noStrike">
                <a:solidFill>
                  <a:srgbClr val="2a373d"/>
                </a:solidFill>
                <a:latin typeface="Georgia"/>
              </a:rPr>
              <a:t>ребенка с другими людьми.</a:t>
            </a:r>
            <a:endParaRPr b="0" lang="ru-RU" sz="2800" spc="-1" strike="noStrike">
              <a:latin typeface="Arial"/>
            </a:endParaRPr>
          </a:p>
        </p:txBody>
      </p:sp>
      <p:pic>
        <p:nvPicPr>
          <p:cNvPr id="221" name="Рисунок 3" descr="hello_html_650db7a5.jpg"/>
          <p:cNvPicPr/>
          <p:nvPr/>
        </p:nvPicPr>
        <p:blipFill>
          <a:blip r:embed="rId1"/>
          <a:stretch/>
        </p:blipFill>
        <p:spPr>
          <a:xfrm>
            <a:off x="5172120" y="4915080"/>
            <a:ext cx="3971520" cy="1942920"/>
          </a:xfrm>
          <a:prstGeom prst="rect">
            <a:avLst/>
          </a:prstGeom>
          <a:ln w="9525">
            <a:noFill/>
          </a:ln>
        </p:spPr>
      </p:pic>
    </p:spTree>
  </p:cSld>
  <p:transition>
    <p:wipe dir="l"/>
  </p:transition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PlaceHolder 1"/>
          <p:cNvSpPr>
            <a:spLocks noGrp="1"/>
          </p:cNvSpPr>
          <p:nvPr>
            <p:ph type="title"/>
          </p:nvPr>
        </p:nvSpPr>
        <p:spPr>
          <a:xfrm>
            <a:off x="0" y="357120"/>
            <a:ext cx="9143640" cy="7138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ru-RU" sz="4800" spc="-1" strike="noStrike">
                <a:solidFill>
                  <a:srgbClr val="ffc000"/>
                </a:solidFill>
                <a:latin typeface="Georgia"/>
              </a:rPr>
              <a:t>Визуальное расписание</a:t>
            </a:r>
            <a:endParaRPr b="0" lang="ru-RU" sz="4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223" name="Прямоугольник 5"/>
          <p:cNvSpPr/>
          <p:nvPr/>
        </p:nvSpPr>
        <p:spPr>
          <a:xfrm>
            <a:off x="0" y="1071720"/>
            <a:ext cx="9143640" cy="4448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>
              <a:lnSpc>
                <a:spcPct val="100000"/>
              </a:lnSpc>
              <a:buNone/>
            </a:pPr>
            <a:r>
              <a:rPr b="1" lang="ru-RU" sz="2400" spc="-1" strike="noStrike">
                <a:solidFill>
                  <a:srgbClr val="2a373d"/>
                </a:solidFill>
                <a:latin typeface="Georgia"/>
              </a:rPr>
              <a:t>Визуальное расписание </a:t>
            </a:r>
            <a:r>
              <a:rPr b="0" lang="ru-RU" sz="2400" spc="-1" strike="noStrike">
                <a:solidFill>
                  <a:srgbClr val="2a373d"/>
                </a:solidFill>
                <a:latin typeface="Georgia"/>
              </a:rPr>
              <a:t>— это наглядное отображение того, что произойдет в течение дня, либо во время какого-то одного занятия или события. Такое расписание полезно при сильной тревожности в непривычных ситуациях и ригидности, когда ребенок сопротивляется любым переменам в привычном распорядке дня. С помощью расписания можно предупредить ребенка заранее, что его ждет в течение дня (другого отрезка времени), это помогает снизить тревожность.</a:t>
            </a:r>
            <a:endParaRPr b="0" lang="ru-RU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ru-RU" sz="2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ru-RU" sz="1800" spc="-1" strike="noStrike">
              <a:latin typeface="Arial"/>
            </a:endParaRPr>
          </a:p>
        </p:txBody>
      </p:sp>
      <p:pic>
        <p:nvPicPr>
          <p:cNvPr id="224" name="Рисунок 6" descr="hello_html_m607b35f7.jpg"/>
          <p:cNvPicPr/>
          <p:nvPr/>
        </p:nvPicPr>
        <p:blipFill>
          <a:blip r:embed="rId1"/>
          <a:stretch/>
        </p:blipFill>
        <p:spPr>
          <a:xfrm>
            <a:off x="1143000" y="4000320"/>
            <a:ext cx="6857640" cy="2857320"/>
          </a:xfrm>
          <a:prstGeom prst="rect">
            <a:avLst/>
          </a:prstGeom>
          <a:ln w="9525">
            <a:noFill/>
          </a:ln>
        </p:spPr>
      </p:pic>
    </p:spTree>
  </p:cSld>
  <p:transition>
    <p:wipe dir="l"/>
  </p:transition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title"/>
          </p:nvPr>
        </p:nvSpPr>
        <p:spPr>
          <a:xfrm>
            <a:off x="0" y="500040"/>
            <a:ext cx="9143640" cy="571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ru-RU" sz="5400" spc="-1" strike="noStrike">
                <a:solidFill>
                  <a:srgbClr val="ffc000"/>
                </a:solidFill>
                <a:latin typeface="Georgia"/>
              </a:rPr>
              <a:t>Немного о главном.</a:t>
            </a:r>
            <a:endParaRPr b="0" lang="ru-RU" sz="54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83" name="PlaceHolder 2"/>
          <p:cNvSpPr>
            <a:spLocks noGrp="1"/>
          </p:cNvSpPr>
          <p:nvPr>
            <p:ph/>
          </p:nvPr>
        </p:nvSpPr>
        <p:spPr>
          <a:xfrm>
            <a:off x="0" y="1214280"/>
            <a:ext cx="9143640" cy="5643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365760" indent="-255960" algn="just">
              <a:lnSpc>
                <a:spcPct val="100000"/>
              </a:lnSpc>
              <a:spcBef>
                <a:spcPts val="300"/>
              </a:spcBef>
              <a:buNone/>
              <a:tabLst>
                <a:tab algn="l" pos="0"/>
              </a:tabLst>
            </a:pPr>
            <a:r>
              <a:rPr b="0" lang="ru-RU" sz="2800" spc="-1" strike="noStrike">
                <a:solidFill>
                  <a:srgbClr val="2a373d"/>
                </a:solidFill>
                <a:latin typeface="Georgia"/>
              </a:rPr>
              <a:t>В школе нашим специалистам все чаще приходится работать с детьми, имеющих </a:t>
            </a:r>
            <a:r>
              <a:rPr b="1" lang="ru-RU" sz="2800" spc="-1" strike="noStrike">
                <a:solidFill>
                  <a:srgbClr val="2a373d"/>
                </a:solidFill>
                <a:latin typeface="Georgia"/>
              </a:rPr>
              <a:t>аутистические расстройства:</a:t>
            </a:r>
            <a:endParaRPr b="0" lang="ru-RU" sz="2800" spc="-1" strike="noStrike">
              <a:solidFill>
                <a:srgbClr val="000000"/>
              </a:solidFill>
              <a:latin typeface="Georgia"/>
            </a:endParaRPr>
          </a:p>
          <a:p>
            <a:pPr marL="365760" indent="-255960" algn="just">
              <a:lnSpc>
                <a:spcPct val="100000"/>
              </a:lnSpc>
              <a:spcBef>
                <a:spcPts val="300"/>
              </a:spcBef>
              <a:buClr>
                <a:srgbClr val="8cadae"/>
              </a:buClr>
              <a:buFont typeface="Georgia"/>
              <a:buChar char="-"/>
              <a:tabLst>
                <a:tab algn="l" pos="0"/>
              </a:tabLst>
            </a:pPr>
            <a:r>
              <a:rPr b="0" lang="ru-RU" sz="2800" spc="-1" strike="noStrike">
                <a:solidFill>
                  <a:srgbClr val="2a373d"/>
                </a:solidFill>
                <a:latin typeface="Georgia"/>
              </a:rPr>
              <a:t>как отличить ребенка с аутизмом от ребенка с поведенческими проблемами;</a:t>
            </a:r>
            <a:endParaRPr b="0" lang="ru-RU" sz="2800" spc="-1" strike="noStrike">
              <a:solidFill>
                <a:srgbClr val="000000"/>
              </a:solidFill>
              <a:latin typeface="Georgia"/>
            </a:endParaRPr>
          </a:p>
          <a:p>
            <a:pPr marL="365760" indent="-255960" algn="just">
              <a:lnSpc>
                <a:spcPct val="100000"/>
              </a:lnSpc>
              <a:spcBef>
                <a:spcPts val="300"/>
              </a:spcBef>
              <a:buClr>
                <a:srgbClr val="8cadae"/>
              </a:buClr>
              <a:buFont typeface="Georgia"/>
              <a:buChar char="-"/>
              <a:tabLst>
                <a:tab algn="l" pos="0"/>
              </a:tabLst>
            </a:pPr>
            <a:r>
              <a:rPr b="0" lang="ru-RU" sz="2800" spc="-1" strike="noStrike">
                <a:solidFill>
                  <a:srgbClr val="2a373d"/>
                </a:solidFill>
                <a:latin typeface="Georgia"/>
              </a:rPr>
              <a:t>организация помощи в  адаптации, социализации;</a:t>
            </a:r>
            <a:endParaRPr b="0" lang="ru-RU" sz="2800" spc="-1" strike="noStrike">
              <a:solidFill>
                <a:srgbClr val="000000"/>
              </a:solidFill>
              <a:latin typeface="Georgia"/>
            </a:endParaRPr>
          </a:p>
          <a:p>
            <a:pPr marL="365760" indent="-255960" algn="just">
              <a:lnSpc>
                <a:spcPct val="100000"/>
              </a:lnSpc>
              <a:spcBef>
                <a:spcPts val="300"/>
              </a:spcBef>
              <a:buClr>
                <a:srgbClr val="8cadae"/>
              </a:buClr>
              <a:buFont typeface="Georgia"/>
              <a:buChar char="-"/>
              <a:tabLst>
                <a:tab algn="l" pos="0"/>
              </a:tabLst>
            </a:pPr>
            <a:r>
              <a:rPr b="0" lang="ru-RU" sz="2800" spc="-1" strike="noStrike">
                <a:solidFill>
                  <a:srgbClr val="2a373d"/>
                </a:solidFill>
                <a:latin typeface="Georgia"/>
              </a:rPr>
              <a:t>методы коррекции;</a:t>
            </a:r>
            <a:endParaRPr b="0" lang="ru-RU" sz="2800" spc="-1" strike="noStrike">
              <a:solidFill>
                <a:srgbClr val="000000"/>
              </a:solidFill>
              <a:latin typeface="Georgia"/>
            </a:endParaRPr>
          </a:p>
          <a:p>
            <a:pPr marL="365760" indent="-255960" algn="just">
              <a:lnSpc>
                <a:spcPct val="100000"/>
              </a:lnSpc>
              <a:spcBef>
                <a:spcPts val="300"/>
              </a:spcBef>
              <a:buClr>
                <a:srgbClr val="8cadae"/>
              </a:buClr>
              <a:buFont typeface="Georgia"/>
              <a:buChar char="-"/>
              <a:tabLst>
                <a:tab algn="l" pos="0"/>
              </a:tabLst>
            </a:pPr>
            <a:r>
              <a:rPr b="0" lang="ru-RU" sz="2800" spc="-1" strike="noStrike">
                <a:solidFill>
                  <a:srgbClr val="2a373d"/>
                </a:solidFill>
                <a:latin typeface="Georgia"/>
              </a:rPr>
              <a:t>понимание ребенка, нахождение правильного подхода к нему («чего следует избегать, а на что нужно обращать внимание»);</a:t>
            </a:r>
            <a:endParaRPr b="0" lang="ru-RU" sz="2800" spc="-1" strike="noStrike">
              <a:solidFill>
                <a:srgbClr val="000000"/>
              </a:solidFill>
              <a:latin typeface="Georgia"/>
            </a:endParaRPr>
          </a:p>
          <a:p>
            <a:pPr marL="365760" indent="-255960" algn="just">
              <a:lnSpc>
                <a:spcPct val="100000"/>
              </a:lnSpc>
              <a:spcBef>
                <a:spcPts val="300"/>
              </a:spcBef>
              <a:buClr>
                <a:srgbClr val="8cadae"/>
              </a:buClr>
              <a:buFont typeface="Georgia"/>
              <a:buChar char="-"/>
              <a:tabLst>
                <a:tab algn="l" pos="0"/>
              </a:tabLst>
            </a:pPr>
            <a:r>
              <a:rPr b="0" lang="ru-RU" sz="2800" spc="-1" strike="noStrike">
                <a:solidFill>
                  <a:srgbClr val="2a373d"/>
                </a:solidFill>
                <a:latin typeface="Georgia"/>
              </a:rPr>
              <a:t> </a:t>
            </a:r>
            <a:r>
              <a:rPr b="0" lang="ru-RU" sz="2800" spc="-1" strike="noStrike">
                <a:solidFill>
                  <a:srgbClr val="2a373d"/>
                </a:solidFill>
                <a:latin typeface="Georgia"/>
              </a:rPr>
              <a:t>интеграция (социализация) ребенка в детский коллектив.</a:t>
            </a:r>
            <a:endParaRPr b="0" lang="ru-RU" sz="2800" spc="-1" strike="noStrike">
              <a:solidFill>
                <a:srgbClr val="000000"/>
              </a:solidFill>
              <a:latin typeface="Georgia"/>
            </a:endParaRPr>
          </a:p>
          <a:p>
            <a:pPr algn="just">
              <a:lnSpc>
                <a:spcPct val="100000"/>
              </a:lnSpc>
              <a:spcBef>
                <a:spcPts val="300"/>
              </a:spcBef>
              <a:buNone/>
              <a:tabLst>
                <a:tab algn="l" pos="0"/>
              </a:tabLst>
            </a:pPr>
            <a:endParaRPr b="0" lang="ru-RU" sz="2800" spc="-1" strike="noStrike">
              <a:solidFill>
                <a:srgbClr val="000000"/>
              </a:solidFill>
              <a:latin typeface="Georgia"/>
            </a:endParaRPr>
          </a:p>
          <a:p>
            <a:pPr algn="just">
              <a:lnSpc>
                <a:spcPct val="100000"/>
              </a:lnSpc>
              <a:spcBef>
                <a:spcPts val="300"/>
              </a:spcBef>
              <a:buNone/>
              <a:tabLst>
                <a:tab algn="l" pos="0"/>
              </a:tabLst>
            </a:pPr>
            <a:endParaRPr b="0" lang="ru-RU" sz="28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  <p:transition>
    <p:wipe dir="l"/>
  </p:transition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title"/>
          </p:nvPr>
        </p:nvSpPr>
        <p:spPr>
          <a:xfrm>
            <a:off x="0" y="357120"/>
            <a:ext cx="9143640" cy="9284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ru-RU" sz="4000" spc="-1" strike="noStrike">
                <a:solidFill>
                  <a:srgbClr val="ffc000"/>
                </a:solidFill>
                <a:latin typeface="Georgia"/>
              </a:rPr>
              <a:t>Примеры визуальных расписаний</a:t>
            </a:r>
            <a:endParaRPr b="0" lang="ru-RU" sz="4000" spc="-1" strike="noStrike">
              <a:solidFill>
                <a:srgbClr val="000000"/>
              </a:solidFill>
              <a:latin typeface="Georgia"/>
            </a:endParaRPr>
          </a:p>
        </p:txBody>
      </p:sp>
      <p:pic>
        <p:nvPicPr>
          <p:cNvPr id="226" name="Рисунок 2" descr="http://player.myshared.ru/4/175515/slides/slide_23.jpg"/>
          <p:cNvPicPr/>
          <p:nvPr/>
        </p:nvPicPr>
        <p:blipFill>
          <a:blip r:embed="rId1"/>
          <a:stretch/>
        </p:blipFill>
        <p:spPr>
          <a:xfrm>
            <a:off x="5643720" y="1357200"/>
            <a:ext cx="3071520" cy="3714480"/>
          </a:xfrm>
          <a:prstGeom prst="rect">
            <a:avLst/>
          </a:prstGeom>
          <a:ln w="9525">
            <a:noFill/>
          </a:ln>
        </p:spPr>
      </p:pic>
      <p:pic>
        <p:nvPicPr>
          <p:cNvPr id="227" name="Рисунок 3" descr="http://player.myshared.ru/4/175515/slides/slide_22.jpg"/>
          <p:cNvPicPr/>
          <p:nvPr/>
        </p:nvPicPr>
        <p:blipFill>
          <a:blip r:embed="rId2"/>
          <a:stretch/>
        </p:blipFill>
        <p:spPr>
          <a:xfrm>
            <a:off x="142920" y="3071880"/>
            <a:ext cx="3214440" cy="3785760"/>
          </a:xfrm>
          <a:prstGeom prst="rect">
            <a:avLst/>
          </a:prstGeom>
          <a:ln w="9525">
            <a:noFill/>
          </a:ln>
        </p:spPr>
      </p:pic>
      <p:pic>
        <p:nvPicPr>
          <p:cNvPr id="228" name="Рисунок 4" descr="http://player.myshared.ru/5/368544/slides/slide_15.jpg"/>
          <p:cNvPicPr/>
          <p:nvPr/>
        </p:nvPicPr>
        <p:blipFill>
          <a:blip r:embed="rId3"/>
          <a:stretch/>
        </p:blipFill>
        <p:spPr>
          <a:xfrm>
            <a:off x="3571920" y="5214960"/>
            <a:ext cx="5214600" cy="1642680"/>
          </a:xfrm>
          <a:prstGeom prst="rect">
            <a:avLst/>
          </a:prstGeom>
          <a:ln w="9525">
            <a:noFill/>
          </a:ln>
        </p:spPr>
      </p:pic>
      <p:sp>
        <p:nvSpPr>
          <p:cNvPr id="229" name="Прямоугольник 5"/>
          <p:cNvSpPr/>
          <p:nvPr/>
        </p:nvSpPr>
        <p:spPr>
          <a:xfrm>
            <a:off x="142920" y="1143000"/>
            <a:ext cx="5142960" cy="2222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ru-RU" sz="2800" spc="-1" strike="noStrike">
                <a:solidFill>
                  <a:srgbClr val="2a373d"/>
                </a:solidFill>
                <a:latin typeface="Georgia"/>
              </a:rPr>
              <a:t>Визуальное расписание сообщает ребенку, что произойдет дальше и в каком порядке. </a:t>
            </a:r>
            <a:endParaRPr b="0" lang="ru-RU" sz="2800" spc="-1" strike="noStrike">
              <a:latin typeface="Arial"/>
            </a:endParaRPr>
          </a:p>
        </p:txBody>
      </p:sp>
    </p:spTree>
  </p:cSld>
  <p:transition>
    <p:wipe dir="l"/>
  </p:transition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>
            <a:alpha val="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240" cy="1069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Georgia"/>
            </a:endParaRPr>
          </a:p>
        </p:txBody>
      </p:sp>
      <p:pic>
        <p:nvPicPr>
          <p:cNvPr id="231" name="Picture 2" descr="C:\Users\Пользователь\Desktop\АУТИЗМ\аутизм16.jpg"/>
          <p:cNvPicPr/>
          <p:nvPr/>
        </p:nvPicPr>
        <p:blipFill>
          <a:blip r:embed="rId1"/>
          <a:stretch/>
        </p:blipFill>
        <p:spPr>
          <a:xfrm>
            <a:off x="0" y="571320"/>
            <a:ext cx="9143640" cy="6286320"/>
          </a:xfrm>
          <a:prstGeom prst="rect">
            <a:avLst/>
          </a:prstGeom>
          <a:ln w="0">
            <a:solidFill>
              <a:srgbClr val="ccb400">
                <a:lumMod val="60000"/>
                <a:lumOff val="40000"/>
              </a:srgbClr>
            </a:solidFill>
          </a:ln>
          <a:effectLst>
            <a:outerShdw algn="tl" blurRad="50760" dir="2700000" dist="37674" rotWithShape="0">
              <a:srgbClr val="000000">
                <a:alpha val="40000"/>
              </a:srgbClr>
            </a:outerShdw>
          </a:effectLst>
        </p:spPr>
      </p:pic>
    </p:spTree>
  </p:cSld>
  <p:transition>
    <p:wipe dir="l"/>
  </p:transition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PlaceHolder 1"/>
          <p:cNvSpPr>
            <a:spLocks noGrp="1"/>
          </p:cNvSpPr>
          <p:nvPr>
            <p:ph type="title"/>
          </p:nvPr>
        </p:nvSpPr>
        <p:spPr>
          <a:xfrm>
            <a:off x="0" y="428760"/>
            <a:ext cx="9143640" cy="7138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ru-RU" sz="5400" spc="-1" strike="noStrike">
                <a:solidFill>
                  <a:srgbClr val="ffc000"/>
                </a:solidFill>
                <a:latin typeface="Georgia"/>
              </a:rPr>
              <a:t>Что такое подкрепление</a:t>
            </a:r>
            <a:endParaRPr b="0" lang="ru-RU" sz="54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233" name="Прямоугольник 3"/>
          <p:cNvSpPr/>
          <p:nvPr/>
        </p:nvSpPr>
        <p:spPr>
          <a:xfrm>
            <a:off x="285840" y="2214720"/>
            <a:ext cx="8857800" cy="4478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>
              <a:lnSpc>
                <a:spcPct val="100000"/>
              </a:lnSpc>
              <a:buNone/>
            </a:pPr>
            <a:r>
              <a:rPr b="1" lang="ru-RU" sz="2400" spc="-1" strike="noStrike">
                <a:solidFill>
                  <a:srgbClr val="2a373d"/>
                </a:solidFill>
                <a:latin typeface="Georgia"/>
              </a:rPr>
              <a:t>Подкрепление </a:t>
            </a:r>
            <a:r>
              <a:rPr b="0" lang="ru-RU" sz="2400" spc="-1" strike="noStrike">
                <a:solidFill>
                  <a:srgbClr val="2a373d"/>
                </a:solidFill>
                <a:latin typeface="Georgia"/>
              </a:rPr>
              <a:t> - «стимул для изменений, следующий за поведением (поведенческим актом), который повышает частоту такого вида поведения в будущем в сходных условиях» (Купер, Херон &amp; Хевард, 2007). </a:t>
            </a:r>
            <a:endParaRPr b="0" lang="ru-RU" sz="24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1" lang="ru-RU" sz="2400" spc="-1" strike="noStrike">
                <a:solidFill>
                  <a:srgbClr val="2a373d"/>
                </a:solidFill>
                <a:latin typeface="Georgia"/>
              </a:rPr>
              <a:t>Пример. </a:t>
            </a:r>
            <a:endParaRPr b="0" lang="ru-RU" sz="24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0" lang="ru-RU" sz="2400" spc="-1" strike="noStrike">
                <a:solidFill>
                  <a:srgbClr val="2a373d"/>
                </a:solidFill>
                <a:latin typeface="Georgia"/>
              </a:rPr>
              <a:t>Конфета является подкреплением для ребенка, а громкий шум ему не нравится.</a:t>
            </a:r>
            <a:endParaRPr b="0" lang="ru-RU" sz="24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0" lang="ru-RU" sz="2400" spc="-1" strike="noStrike">
                <a:solidFill>
                  <a:srgbClr val="2a373d"/>
                </a:solidFill>
                <a:latin typeface="Georgia"/>
              </a:rPr>
              <a:t>-Ребенок говорит «конфета» (поведенческий акт) и получает конфету (подкрепление). Он с большей вероятностью будет говорить «конфета» в будущем в сходных условиях (положительное подкрепление).</a:t>
            </a:r>
            <a:endParaRPr b="0" lang="ru-RU" sz="2400" spc="-1" strike="noStrike">
              <a:latin typeface="Arial"/>
            </a:endParaRPr>
          </a:p>
        </p:txBody>
      </p:sp>
      <p:sp>
        <p:nvSpPr>
          <p:cNvPr id="234" name="Прямоугольник 4"/>
          <p:cNvSpPr/>
          <p:nvPr/>
        </p:nvSpPr>
        <p:spPr>
          <a:xfrm>
            <a:off x="142920" y="1571760"/>
            <a:ext cx="8643600" cy="942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ru-RU" sz="2800" spc="-1" strike="noStrike">
                <a:solidFill>
                  <a:srgbClr val="2a373d"/>
                </a:solidFill>
                <a:latin typeface="Georgia"/>
              </a:rPr>
              <a:t>3.Стимуляция активности взаимодействия.</a:t>
            </a:r>
            <a:endParaRPr b="0" lang="ru-RU" sz="2800" spc="-1" strike="noStrike">
              <a:latin typeface="Arial"/>
            </a:endParaRPr>
          </a:p>
        </p:txBody>
      </p:sp>
    </p:spTree>
  </p:cSld>
  <p:transition>
    <p:wipe dir="l"/>
  </p:transition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PlaceHolder 1"/>
          <p:cNvSpPr>
            <a:spLocks noGrp="1"/>
          </p:cNvSpPr>
          <p:nvPr>
            <p:ph type="title"/>
          </p:nvPr>
        </p:nvSpPr>
        <p:spPr>
          <a:xfrm>
            <a:off x="0" y="357120"/>
            <a:ext cx="9143640" cy="7138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ru-RU" sz="5400" spc="-1" strike="noStrike">
                <a:solidFill>
                  <a:srgbClr val="ffc000"/>
                </a:solidFill>
                <a:latin typeface="Georgia"/>
              </a:rPr>
              <a:t>Виды подкреплений</a:t>
            </a:r>
            <a:endParaRPr b="0" lang="ru-RU" sz="5400" spc="-1" strike="noStrike">
              <a:solidFill>
                <a:srgbClr val="000000"/>
              </a:solidFill>
              <a:latin typeface="Georgia"/>
            </a:endParaRPr>
          </a:p>
        </p:txBody>
      </p:sp>
      <p:pic>
        <p:nvPicPr>
          <p:cNvPr id="236" name="Picture 2" descr="choose-reinforcer"/>
          <p:cNvPicPr/>
          <p:nvPr/>
        </p:nvPicPr>
        <p:blipFill>
          <a:blip r:embed="rId1"/>
          <a:stretch/>
        </p:blipFill>
        <p:spPr>
          <a:xfrm>
            <a:off x="4381560" y="4809960"/>
            <a:ext cx="4762080" cy="2047680"/>
          </a:xfrm>
          <a:prstGeom prst="rect">
            <a:avLst/>
          </a:prstGeom>
          <a:ln w="0">
            <a:noFill/>
          </a:ln>
        </p:spPr>
      </p:pic>
      <p:sp>
        <p:nvSpPr>
          <p:cNvPr id="237" name="Прямоугольник 4"/>
          <p:cNvSpPr/>
          <p:nvPr/>
        </p:nvSpPr>
        <p:spPr>
          <a:xfrm>
            <a:off x="0" y="1214280"/>
            <a:ext cx="9143640" cy="5578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i="1" lang="ru-RU" sz="2000" spc="-1" strike="noStrike">
                <a:solidFill>
                  <a:srgbClr val="2a373d"/>
                </a:solidFill>
                <a:latin typeface="Georgia"/>
              </a:rPr>
              <a:t>Как определить подкрепления для желательного поведения?</a:t>
            </a:r>
            <a:endParaRPr b="0" lang="ru-RU" sz="2000" spc="-1" strike="noStrike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2a373d"/>
              </a:buClr>
              <a:buFont typeface="Wingdings" charset="2"/>
              <a:buChar char=""/>
            </a:pPr>
            <a:r>
              <a:rPr b="0" lang="ru-RU" sz="2000" spc="-1" strike="noStrike">
                <a:solidFill>
                  <a:srgbClr val="2a373d"/>
                </a:solidFill>
                <a:latin typeface="Georgia"/>
              </a:rPr>
              <a:t>Если ребенок может говорить, то просто спросите, что ему нравится. Если ребенок не умеет говорить, покажите ему картинки и предложите выбрать.</a:t>
            </a:r>
            <a:endParaRPr b="0" lang="ru-RU" sz="2000" spc="-1" strike="noStrike"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2a373d"/>
              </a:buClr>
              <a:buFont typeface="Wingdings" charset="2"/>
              <a:buChar char=""/>
            </a:pPr>
            <a:r>
              <a:rPr b="0" lang="ru-RU" sz="2000" spc="-1" strike="noStrike">
                <a:solidFill>
                  <a:srgbClr val="2a373d"/>
                </a:solidFill>
                <a:latin typeface="Georgia"/>
              </a:rPr>
              <a:t>Спросите родителей, опекунов, учителей, с чем ребенок предпочитает играть или какую еду он любит.</a:t>
            </a:r>
            <a:endParaRPr b="0" lang="ru-RU" sz="2000" spc="-1" strike="noStrike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2a373d"/>
              </a:buClr>
              <a:buFont typeface="Wingdings" charset="2"/>
              <a:buChar char=""/>
            </a:pPr>
            <a:r>
              <a:rPr b="0" lang="ru-RU" sz="2000" spc="-1" strike="noStrike">
                <a:solidFill>
                  <a:srgbClr val="2a373d"/>
                </a:solidFill>
                <a:latin typeface="Georgia"/>
              </a:rPr>
              <a:t>Наблюдайте, с чем играет ребенок, если его привели в игровую комнату.</a:t>
            </a:r>
            <a:endParaRPr b="0" lang="ru-RU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1" i="1" lang="ru-RU" sz="2000" spc="-1" strike="noStrike">
                <a:solidFill>
                  <a:srgbClr val="2a373d"/>
                </a:solidFill>
                <a:latin typeface="Georgia"/>
              </a:rPr>
              <a:t>Помните:</a:t>
            </a:r>
            <a:endParaRPr b="0" lang="ru-RU" sz="2000" spc="-1" strike="noStrike"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2a373d"/>
              </a:buClr>
              <a:buFont typeface="Wingdings" charset="2"/>
              <a:buChar char=""/>
            </a:pPr>
            <a:r>
              <a:rPr b="0" lang="ru-RU" sz="2000" spc="-1" strike="noStrike">
                <a:solidFill>
                  <a:srgbClr val="2a373d"/>
                </a:solidFill>
                <a:latin typeface="Georgia"/>
              </a:rPr>
              <a:t>То, что является подкреплением для одного ребенка, не является таковым для другого, и может даже восприниматься как наказание.</a:t>
            </a:r>
            <a:endParaRPr b="0" lang="ru-RU" sz="2000" spc="-1" strike="noStrike"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2a373d"/>
              </a:buClr>
              <a:buFont typeface="Wingdings" charset="2"/>
              <a:buChar char=""/>
            </a:pPr>
            <a:r>
              <a:rPr b="0" lang="ru-RU" sz="2000" spc="-1" strike="noStrike">
                <a:solidFill>
                  <a:srgbClr val="2a373d"/>
                </a:solidFill>
                <a:latin typeface="Georgia"/>
              </a:rPr>
              <a:t>Хорошо иметь в запасе ряд подкреплений разного вида (</a:t>
            </a:r>
            <a:r>
              <a:rPr b="1" i="1" lang="ru-RU" sz="2000" spc="-1" strike="noStrike">
                <a:solidFill>
                  <a:srgbClr val="2a373d"/>
                </a:solidFill>
                <a:latin typeface="Georgia"/>
              </a:rPr>
              <a:t>лакомства, игрушки, виды игр и взаимодействия со взрослыми</a:t>
            </a:r>
            <a:r>
              <a:rPr b="0" lang="ru-RU" sz="2000" spc="-1" strike="noStrike">
                <a:solidFill>
                  <a:srgbClr val="2a373d"/>
                </a:solidFill>
                <a:latin typeface="Georgia"/>
              </a:rPr>
              <a:t>), чтобы быть готовым к переменам в детской </a:t>
            </a:r>
            <a:endParaRPr b="0" lang="ru-RU" sz="20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0" lang="ru-RU" sz="2000" spc="-1" strike="noStrike">
                <a:solidFill>
                  <a:srgbClr val="2a373d"/>
                </a:solidFill>
                <a:latin typeface="Georgia"/>
              </a:rPr>
              <a:t>мотивации.</a:t>
            </a:r>
            <a:endParaRPr b="0" lang="ru-RU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ru-RU" sz="2000" spc="-1" strike="noStrike">
              <a:latin typeface="Arial"/>
            </a:endParaRPr>
          </a:p>
        </p:txBody>
      </p:sp>
    </p:spTree>
  </p:cSld>
  <p:transition>
    <p:wipe dir="l"/>
  </p:transition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PlaceHolder 1"/>
          <p:cNvSpPr>
            <a:spLocks noGrp="1"/>
          </p:cNvSpPr>
          <p:nvPr>
            <p:ph type="title"/>
          </p:nvPr>
        </p:nvSpPr>
        <p:spPr>
          <a:xfrm>
            <a:off x="0" y="714240"/>
            <a:ext cx="9143640" cy="856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ru-RU" sz="3200" spc="-1" strike="noStrike">
                <a:solidFill>
                  <a:srgbClr val="ffc000"/>
                </a:solidFill>
                <a:latin typeface="Georgia"/>
              </a:rPr>
              <a:t>Купирование агрессии, самоагрессии.(техникаАВА)</a:t>
            </a:r>
            <a:br>
              <a:rPr sz="3200"/>
            </a:br>
            <a:endParaRPr b="0" lang="ru-RU" sz="3200" spc="-1" strike="noStrike">
              <a:solidFill>
                <a:srgbClr val="000000"/>
              </a:solidFill>
              <a:latin typeface="Georgia"/>
            </a:endParaRPr>
          </a:p>
        </p:txBody>
      </p:sp>
      <p:pic>
        <p:nvPicPr>
          <p:cNvPr id="239" name="Рисунок 2" descr="http://player.myshared.ru/6/570139/slides/slide_10.jpg"/>
          <p:cNvPicPr/>
          <p:nvPr/>
        </p:nvPicPr>
        <p:blipFill>
          <a:blip r:embed="rId1"/>
          <a:stretch/>
        </p:blipFill>
        <p:spPr>
          <a:xfrm>
            <a:off x="3286080" y="4357800"/>
            <a:ext cx="5714640" cy="2285640"/>
          </a:xfrm>
          <a:prstGeom prst="rect">
            <a:avLst/>
          </a:prstGeom>
          <a:ln w="9525">
            <a:noFill/>
          </a:ln>
        </p:spPr>
      </p:pic>
      <p:sp>
        <p:nvSpPr>
          <p:cNvPr id="240" name="Прямоугольник 4"/>
          <p:cNvSpPr/>
          <p:nvPr/>
        </p:nvSpPr>
        <p:spPr>
          <a:xfrm>
            <a:off x="214200" y="1500120"/>
            <a:ext cx="8929440" cy="4965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indent="-216000">
              <a:lnSpc>
                <a:spcPct val="100000"/>
              </a:lnSpc>
              <a:buClr>
                <a:srgbClr val="2a373d"/>
              </a:buClr>
              <a:buFont typeface="Wingdings" charset="2"/>
              <a:buChar char=""/>
            </a:pPr>
            <a:r>
              <a:rPr b="0" lang="ru-RU" sz="2800" spc="-1" strike="noStrike">
                <a:solidFill>
                  <a:srgbClr val="2a373d"/>
                </a:solidFill>
                <a:latin typeface="Georgia"/>
              </a:rPr>
              <a:t>Важно организовать безопасную среду.</a:t>
            </a:r>
            <a:endParaRPr b="0" lang="ru-RU" sz="2800" spc="-1" strike="noStrike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2a373d"/>
              </a:buClr>
              <a:buFont typeface="Wingdings" charset="2"/>
              <a:buChar char=""/>
            </a:pPr>
            <a:r>
              <a:rPr b="0" lang="ru-RU" sz="2800" spc="-1" strike="noStrike">
                <a:solidFill>
                  <a:srgbClr val="2a373d"/>
                </a:solidFill>
                <a:latin typeface="Georgia"/>
              </a:rPr>
              <a:t>Будьте бдительны.</a:t>
            </a:r>
            <a:endParaRPr b="0" lang="ru-RU" sz="2800" spc="-1" strike="noStrike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2a373d"/>
              </a:buClr>
              <a:buFont typeface="Wingdings" charset="2"/>
              <a:buChar char=""/>
            </a:pPr>
            <a:r>
              <a:rPr b="0" lang="ru-RU" sz="2800" spc="-1" strike="noStrike">
                <a:solidFill>
                  <a:srgbClr val="2a373d"/>
                </a:solidFill>
                <a:latin typeface="Georgia"/>
              </a:rPr>
              <a:t>Главная заповедь специалиста – отсутствие ответной аффективной реакции и терпение.</a:t>
            </a:r>
            <a:endParaRPr b="0" lang="ru-RU" sz="2800" spc="-1" strike="noStrike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2a373d"/>
              </a:buClr>
              <a:buFont typeface="Wingdings" charset="2"/>
              <a:buChar char=""/>
            </a:pPr>
            <a:r>
              <a:rPr b="0" lang="ru-RU" sz="2800" spc="-1" strike="noStrike">
                <a:solidFill>
                  <a:srgbClr val="2a373d"/>
                </a:solidFill>
                <a:latin typeface="Georgia"/>
              </a:rPr>
              <a:t>Устранение источника тревоги, напряжения.</a:t>
            </a:r>
            <a:endParaRPr b="0" lang="ru-RU" sz="2800" spc="-1" strike="noStrike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2a373d"/>
              </a:buClr>
              <a:buFont typeface="Wingdings" charset="2"/>
              <a:buChar char=""/>
            </a:pPr>
            <a:r>
              <a:rPr b="0" lang="ru-RU" sz="2800" spc="-1" strike="noStrike">
                <a:solidFill>
                  <a:srgbClr val="2a373d"/>
                </a:solidFill>
                <a:latin typeface="Georgia"/>
              </a:rPr>
              <a:t>Вербальные инструкции во время кризиса увеличивают проблемное поведение.</a:t>
            </a:r>
            <a:endParaRPr b="0" lang="ru-RU" sz="2800" spc="-1" strike="noStrike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2a373d"/>
              </a:buClr>
              <a:buFont typeface="Wingdings" charset="2"/>
              <a:buChar char=""/>
            </a:pPr>
            <a:r>
              <a:rPr b="1" lang="ru-RU" sz="2800" spc="-1" strike="noStrike">
                <a:solidFill>
                  <a:srgbClr val="2a373d"/>
                </a:solidFill>
                <a:latin typeface="Georgia"/>
              </a:rPr>
              <a:t>Переключение</a:t>
            </a:r>
            <a:endParaRPr b="0" lang="ru-RU" sz="2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1" lang="ru-RU" sz="2800" spc="-1" strike="noStrike">
                <a:solidFill>
                  <a:srgbClr val="2a373d"/>
                </a:solidFill>
                <a:latin typeface="Georgia"/>
              </a:rPr>
              <a:t>  </a:t>
            </a:r>
            <a:r>
              <a:rPr b="1" lang="ru-RU" sz="2800" spc="-1" strike="noStrike">
                <a:solidFill>
                  <a:srgbClr val="2a373d"/>
                </a:solidFill>
                <a:latin typeface="Georgia"/>
              </a:rPr>
              <a:t>ребенка.</a:t>
            </a:r>
            <a:endParaRPr b="0" lang="ru-RU" sz="2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ru-RU" sz="4000" spc="-1" strike="noStrike">
              <a:latin typeface="Arial"/>
            </a:endParaRPr>
          </a:p>
        </p:txBody>
      </p:sp>
    </p:spTree>
  </p:cSld>
  <p:transition>
    <p:wipe dir="l"/>
  </p:transition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PlaceHolder 1"/>
          <p:cNvSpPr>
            <a:spLocks noGrp="1"/>
          </p:cNvSpPr>
          <p:nvPr>
            <p:ph type="title"/>
          </p:nvPr>
        </p:nvSpPr>
        <p:spPr>
          <a:xfrm>
            <a:off x="0" y="428760"/>
            <a:ext cx="91436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ru-RU" sz="4800" spc="-1" strike="noStrike">
                <a:solidFill>
                  <a:srgbClr val="ffc000"/>
                </a:solidFill>
                <a:latin typeface="Georgia"/>
              </a:rPr>
              <a:t>Рекомендуемые направления работы-закрывает уши</a:t>
            </a:r>
            <a:endParaRPr b="0" lang="ru-RU" sz="4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242" name="Прямоугольник 2"/>
          <p:cNvSpPr/>
          <p:nvPr/>
        </p:nvSpPr>
        <p:spPr>
          <a:xfrm>
            <a:off x="0" y="1748880"/>
            <a:ext cx="9143640" cy="5483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marL="343080" indent="-343080" algn="just">
              <a:lnSpc>
                <a:spcPct val="100000"/>
              </a:lnSpc>
              <a:buClr>
                <a:srgbClr val="2a373d"/>
              </a:buClr>
              <a:buFont typeface="StarSymbol"/>
              <a:buAutoNum type="arabicPeriod"/>
            </a:pPr>
            <a:r>
              <a:rPr b="0" lang="ru-RU" sz="2800" spc="-1" strike="noStrike">
                <a:solidFill>
                  <a:srgbClr val="2a373d"/>
                </a:solidFill>
                <a:latin typeface="Georgia"/>
              </a:rPr>
              <a:t>При нежелании слушать проблемная деятельность (ситуация), вызывающая у него напряжение устраняется или изменяется.</a:t>
            </a:r>
            <a:endParaRPr b="0" lang="ru-RU" sz="2800" spc="-1" strike="noStrike">
              <a:latin typeface="Arial"/>
            </a:endParaRPr>
          </a:p>
          <a:p>
            <a:pPr marL="343080" indent="-343080" algn="just">
              <a:lnSpc>
                <a:spcPct val="100000"/>
              </a:lnSpc>
              <a:buClr>
                <a:srgbClr val="2a373d"/>
              </a:buClr>
              <a:buFont typeface="StarSymbol"/>
              <a:buAutoNum type="arabicPeriod"/>
            </a:pPr>
            <a:r>
              <a:rPr b="0" lang="ru-RU" sz="2800" spc="-1" strike="noStrike">
                <a:solidFill>
                  <a:srgbClr val="2a373d"/>
                </a:solidFill>
                <a:latin typeface="Georgia"/>
              </a:rPr>
              <a:t>При слуховой гиперчувствительности голос взрослого понижается, а звук, вызывающий у ребенка тревогу, устраняется.</a:t>
            </a:r>
            <a:endParaRPr b="0" lang="ru-RU" sz="2800" spc="-1" strike="noStrike">
              <a:latin typeface="Arial"/>
            </a:endParaRPr>
          </a:p>
          <a:p>
            <a:pPr marL="343080" indent="-343080" algn="just">
              <a:lnSpc>
                <a:spcPct val="100000"/>
              </a:lnSpc>
              <a:buClr>
                <a:srgbClr val="2a373d"/>
              </a:buClr>
              <a:buFont typeface="StarSymbol"/>
              <a:buAutoNum type="arabicPeriod"/>
            </a:pPr>
            <a:r>
              <a:rPr b="0" lang="ru-RU" sz="2800" spc="-1" strike="noStrike">
                <a:solidFill>
                  <a:srgbClr val="2a373d"/>
                </a:solidFill>
                <a:latin typeface="Georgia"/>
              </a:rPr>
              <a:t>Если закрывание ушей руками становится проявлением стереотипных действий ребенка, то подобные действия облекаются специалистом в игровую форму для придания им смысла.</a:t>
            </a:r>
            <a:endParaRPr b="0" lang="ru-RU" sz="2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ru-RU" sz="2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ru-RU" sz="1800" spc="-1" strike="noStrike">
              <a:latin typeface="Arial"/>
            </a:endParaRPr>
          </a:p>
        </p:txBody>
      </p:sp>
    </p:spTree>
  </p:cSld>
  <p:transition>
    <p:wipe dir="l"/>
  </p:transition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PlaceHolder 1"/>
          <p:cNvSpPr>
            <a:spLocks noGrp="1"/>
          </p:cNvSpPr>
          <p:nvPr>
            <p:ph type="title"/>
          </p:nvPr>
        </p:nvSpPr>
        <p:spPr>
          <a:xfrm>
            <a:off x="0" y="642960"/>
            <a:ext cx="9143640" cy="785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ru-RU" sz="4000" spc="-1" strike="noStrike">
                <a:solidFill>
                  <a:srgbClr val="ffc000"/>
                </a:solidFill>
                <a:latin typeface="Georgia"/>
              </a:rPr>
              <a:t>Рекомендуемые направления работы-прыжки</a:t>
            </a:r>
            <a:br>
              <a:rPr sz="4000"/>
            </a:br>
            <a:endParaRPr b="0" lang="ru-RU" sz="40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244" name="Прямоугольник 2"/>
          <p:cNvSpPr/>
          <p:nvPr/>
        </p:nvSpPr>
        <p:spPr>
          <a:xfrm>
            <a:off x="0" y="1071720"/>
            <a:ext cx="9000720" cy="5802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>
              <a:lnSpc>
                <a:spcPct val="100000"/>
              </a:lnSpc>
              <a:buNone/>
            </a:pPr>
            <a:endParaRPr b="0" lang="ru-RU" sz="2500" spc="-1" strike="noStrike">
              <a:latin typeface="Arial"/>
            </a:endParaRPr>
          </a:p>
          <a:p>
            <a:pPr marL="343080" indent="-343080" algn="just">
              <a:lnSpc>
                <a:spcPct val="100000"/>
              </a:lnSpc>
              <a:buClr>
                <a:srgbClr val="262626"/>
              </a:buClr>
              <a:buFont typeface="StarSymbol"/>
              <a:buAutoNum type="arabicPeriod"/>
            </a:pPr>
            <a:r>
              <a:rPr b="0" lang="ru-RU" sz="2500" spc="-1" strike="noStrike">
                <a:solidFill>
                  <a:srgbClr val="262626"/>
                </a:solidFill>
                <a:latin typeface="Georgia"/>
              </a:rPr>
              <a:t>Если прыжки – одно из стереотипных действий ребенка, то ему разрешается прыгать, когда он испытывает в этом потребность. Если же ребенку доступно понимание, взрослый договаривается с ним, сколько тот может прыгать.</a:t>
            </a:r>
            <a:endParaRPr b="0" lang="ru-RU" sz="2500" spc="-1" strike="noStrike">
              <a:latin typeface="Arial"/>
            </a:endParaRPr>
          </a:p>
          <a:p>
            <a:pPr marL="343080" indent="-343080" algn="just">
              <a:lnSpc>
                <a:spcPct val="100000"/>
              </a:lnSpc>
              <a:buClr>
                <a:srgbClr val="262626"/>
              </a:buClr>
              <a:buFont typeface="StarSymbol"/>
              <a:buAutoNum type="arabicPeriod"/>
            </a:pPr>
            <a:r>
              <a:rPr b="0" lang="ru-RU" sz="2500" spc="-1" strike="noStrike">
                <a:solidFill>
                  <a:srgbClr val="262626"/>
                </a:solidFill>
                <a:latin typeface="Georgia"/>
              </a:rPr>
              <a:t>Если ребенок начинает прыгать при сильной тревоге, взрослый обязательно проговаривает его эмоциональное состояние, то, что ребенок в данный момент чувствует. При этом важно, если есть возможность, показать ребенку другие способы выражения эмоций.</a:t>
            </a:r>
            <a:endParaRPr b="0" lang="ru-RU" sz="2500" spc="-1" strike="noStrike">
              <a:latin typeface="Arial"/>
            </a:endParaRPr>
          </a:p>
          <a:p>
            <a:pPr marL="343080" indent="-343080" algn="just">
              <a:lnSpc>
                <a:spcPct val="100000"/>
              </a:lnSpc>
              <a:buClr>
                <a:srgbClr val="262626"/>
              </a:buClr>
              <a:buFont typeface="StarSymbol"/>
              <a:buAutoNum type="arabicPeriod"/>
            </a:pPr>
            <a:r>
              <a:rPr b="0" lang="ru-RU" sz="2500" spc="-1" strike="noStrike">
                <a:solidFill>
                  <a:srgbClr val="262626"/>
                </a:solidFill>
                <a:latin typeface="Georgia"/>
              </a:rPr>
              <a:t>Взрослому важно придать подобным действиям ребенка осмысленную игровую форму.</a:t>
            </a:r>
            <a:endParaRPr b="0" lang="ru-RU" sz="25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ru-RU" sz="2500" spc="-1" strike="noStrike">
                <a:solidFill>
                  <a:srgbClr val="000000"/>
                </a:solidFill>
                <a:latin typeface="Georgia"/>
              </a:rPr>
              <a:t> </a:t>
            </a:r>
            <a:endParaRPr b="0" lang="ru-RU" sz="2500" spc="-1" strike="noStrike">
              <a:latin typeface="Arial"/>
            </a:endParaRPr>
          </a:p>
        </p:txBody>
      </p:sp>
    </p:spTree>
  </p:cSld>
  <p:transition>
    <p:wipe dir="l"/>
  </p:transition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PlaceHolder 1"/>
          <p:cNvSpPr>
            <a:spLocks noGrp="1"/>
          </p:cNvSpPr>
          <p:nvPr>
            <p:ph type="title"/>
          </p:nvPr>
        </p:nvSpPr>
        <p:spPr>
          <a:xfrm>
            <a:off x="0" y="285840"/>
            <a:ext cx="9143640" cy="1356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ru-RU" sz="4800" spc="-1" strike="noStrike">
                <a:solidFill>
                  <a:srgbClr val="ffc000"/>
                </a:solidFill>
                <a:latin typeface="Georgia"/>
              </a:rPr>
              <a:t>Рекомендуемые направления работы-кусает, щипает себя, дпугих</a:t>
            </a:r>
            <a:endParaRPr b="0" lang="ru-RU" sz="4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246" name="Прямоугольник 2"/>
          <p:cNvSpPr/>
          <p:nvPr/>
        </p:nvSpPr>
        <p:spPr>
          <a:xfrm>
            <a:off x="0" y="1571760"/>
            <a:ext cx="9143640" cy="5330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endParaRPr b="0" lang="ru-RU" sz="1800" spc="-1" strike="noStrike">
              <a:latin typeface="Arial"/>
            </a:endParaRPr>
          </a:p>
          <a:p>
            <a:pPr marL="343080" indent="-343080" algn="just">
              <a:lnSpc>
                <a:spcPct val="100000"/>
              </a:lnSpc>
              <a:buClr>
                <a:srgbClr val="2a373d"/>
              </a:buClr>
              <a:buFont typeface="StarSymbol"/>
              <a:buAutoNum type="arabicPeriod"/>
            </a:pPr>
            <a:r>
              <a:rPr b="0" lang="ru-RU" sz="2800" spc="-1" strike="noStrike">
                <a:solidFill>
                  <a:srgbClr val="2a373d"/>
                </a:solidFill>
                <a:latin typeface="Georgia"/>
              </a:rPr>
              <a:t>При тактильной гипочувствительности (низкой) рекомендуется развивать сенсорные ощущения с помощью массажа и применения разнообразных материалов – шершавых, гладких, теплых, холодных и т.п.  </a:t>
            </a:r>
            <a:endParaRPr b="0" lang="ru-RU" sz="2800" spc="-1" strike="noStrike">
              <a:latin typeface="Arial"/>
            </a:endParaRPr>
          </a:p>
          <a:p>
            <a:pPr marL="343080" indent="-343080" algn="just">
              <a:lnSpc>
                <a:spcPct val="100000"/>
              </a:lnSpc>
              <a:buClr>
                <a:srgbClr val="2a373d"/>
              </a:buClr>
              <a:buFont typeface="StarSymbol"/>
              <a:buAutoNum type="arabicPeriod"/>
            </a:pPr>
            <a:r>
              <a:rPr b="0" lang="ru-RU" sz="2800" spc="-1" strike="noStrike">
                <a:solidFill>
                  <a:srgbClr val="2a373d"/>
                </a:solidFill>
                <a:latin typeface="Georgia"/>
              </a:rPr>
              <a:t> </a:t>
            </a:r>
            <a:r>
              <a:rPr b="0" lang="ru-RU" sz="2800" spc="-1" strike="noStrike">
                <a:solidFill>
                  <a:srgbClr val="2a373d"/>
                </a:solidFill>
                <a:latin typeface="Georgia"/>
              </a:rPr>
              <a:t>В случае появления аутоагрессии выясняются ее возможные причины. Для этого взрослый определяет, в какой ситуации возникает аутоагрессия, сколько времени она длится, как ребенок реагирует на переключение внимания</a:t>
            </a:r>
            <a:r>
              <a:rPr b="0" lang="en-US" sz="2800" spc="-1" strike="noStrike">
                <a:solidFill>
                  <a:srgbClr val="2a373d"/>
                </a:solidFill>
                <a:latin typeface="Georgia"/>
              </a:rPr>
              <a:t>.</a:t>
            </a:r>
            <a:endParaRPr b="0" lang="ru-RU" sz="2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ru-RU" sz="1800" spc="-1" strike="noStrike">
              <a:latin typeface="Arial"/>
            </a:endParaRPr>
          </a:p>
        </p:txBody>
      </p:sp>
    </p:spTree>
  </p:cSld>
  <p:transition>
    <p:wipe dir="l"/>
  </p:transition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PlaceHolder 1"/>
          <p:cNvSpPr>
            <a:spLocks noGrp="1"/>
          </p:cNvSpPr>
          <p:nvPr>
            <p:ph type="title"/>
          </p:nvPr>
        </p:nvSpPr>
        <p:spPr>
          <a:xfrm>
            <a:off x="0" y="571320"/>
            <a:ext cx="9072360" cy="571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ru-RU" sz="6000" spc="-1" strike="noStrike">
                <a:solidFill>
                  <a:srgbClr val="ffc000"/>
                </a:solidFill>
                <a:latin typeface="Georgia"/>
              </a:rPr>
              <a:t>Поддержка семьи</a:t>
            </a:r>
            <a:endParaRPr b="0" lang="ru-RU" sz="60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248" name="Прямоугольник 5"/>
          <p:cNvSpPr/>
          <p:nvPr/>
        </p:nvSpPr>
        <p:spPr>
          <a:xfrm>
            <a:off x="0" y="1285920"/>
            <a:ext cx="9143640" cy="5483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ru-RU" sz="2800" spc="-1" strike="noStrike">
                <a:solidFill>
                  <a:srgbClr val="2a373d"/>
                </a:solidFill>
                <a:latin typeface="Times New Roman"/>
                <a:ea typeface="Calibri"/>
              </a:rPr>
              <a:t>Направления:</a:t>
            </a:r>
            <a:endParaRPr b="0" lang="ru-RU" sz="2800" spc="-1" strike="noStrike"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2a373d"/>
              </a:buClr>
              <a:buFont typeface="Wingdings" charset="2"/>
              <a:buChar char=""/>
            </a:pPr>
            <a:r>
              <a:rPr b="1" lang="ru-RU" sz="2800" spc="-1" strike="noStrike">
                <a:solidFill>
                  <a:srgbClr val="2a373d"/>
                </a:solidFill>
                <a:latin typeface="Times New Roman"/>
                <a:ea typeface="Calibri"/>
              </a:rPr>
              <a:t>Консультационная </a:t>
            </a:r>
            <a:r>
              <a:rPr b="0" lang="ru-RU" sz="2800" spc="-1" strike="noStrike">
                <a:solidFill>
                  <a:srgbClr val="2a373d"/>
                </a:solidFill>
                <a:latin typeface="Times New Roman"/>
                <a:ea typeface="Calibri"/>
              </a:rPr>
              <a:t>– обучение родителей эффективным способам и навыкам взаимодействия, игры и обучения ребенка.</a:t>
            </a:r>
            <a:endParaRPr b="0" lang="ru-RU" sz="2800" spc="-1" strike="noStrike"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2a373d"/>
              </a:buClr>
              <a:buFont typeface="Wingdings" charset="2"/>
              <a:buChar char=""/>
            </a:pPr>
            <a:r>
              <a:rPr b="1" lang="ru-RU" sz="2800" spc="-1" strike="noStrike">
                <a:solidFill>
                  <a:srgbClr val="2a373d"/>
                </a:solidFill>
                <a:latin typeface="Times New Roman"/>
                <a:ea typeface="Calibri"/>
              </a:rPr>
              <a:t>Терапевтическая </a:t>
            </a:r>
            <a:r>
              <a:rPr b="0" lang="ru-RU" sz="2800" spc="-1" strike="noStrike">
                <a:solidFill>
                  <a:srgbClr val="2a373d"/>
                </a:solidFill>
                <a:latin typeface="Times New Roman"/>
                <a:ea typeface="Calibri"/>
              </a:rPr>
              <a:t>– помощь в понимании и принятии состояния ребенка.</a:t>
            </a:r>
            <a:endParaRPr b="0" lang="ru-RU" sz="2800" spc="-1" strike="noStrike"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2a373d"/>
              </a:buClr>
              <a:buFont typeface="Wingdings" charset="2"/>
              <a:buChar char=""/>
            </a:pPr>
            <a:r>
              <a:rPr b="1" lang="ru-RU" sz="2800" spc="-1" strike="noStrike">
                <a:solidFill>
                  <a:srgbClr val="2a373d"/>
                </a:solidFill>
                <a:latin typeface="Times New Roman"/>
                <a:ea typeface="Calibri"/>
              </a:rPr>
              <a:t>Информационная</a:t>
            </a:r>
            <a:r>
              <a:rPr b="0" lang="ru-RU" sz="2800" spc="-1" strike="noStrike">
                <a:solidFill>
                  <a:srgbClr val="2a373d"/>
                </a:solidFill>
                <a:latin typeface="Times New Roman"/>
                <a:ea typeface="Calibri"/>
              </a:rPr>
              <a:t> – предоставление достоверной информации о нарушении посредством подбора специальной литературы, интернет-ресурсов.</a:t>
            </a:r>
            <a:endParaRPr b="0" lang="ru-RU" sz="2800" spc="-1" strike="noStrike"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2a373d"/>
              </a:buClr>
              <a:buFont typeface="Wingdings" charset="2"/>
              <a:buChar char=""/>
            </a:pPr>
            <a:r>
              <a:rPr b="1" lang="ru-RU" sz="2800" spc="-1" strike="noStrike">
                <a:solidFill>
                  <a:srgbClr val="2a373d"/>
                </a:solidFill>
                <a:latin typeface="Times New Roman"/>
                <a:ea typeface="Calibri"/>
              </a:rPr>
              <a:t>Координационная</a:t>
            </a:r>
            <a:r>
              <a:rPr b="0" lang="ru-RU" sz="2800" spc="-1" strike="noStrike">
                <a:solidFill>
                  <a:srgbClr val="2a373d"/>
                </a:solidFill>
                <a:latin typeface="Times New Roman"/>
                <a:ea typeface="Calibri"/>
              </a:rPr>
              <a:t> – помощь в поиске и подборе необходимых дополнительных услуг, образовательного учреждения.</a:t>
            </a:r>
            <a:endParaRPr b="0" lang="ru-RU" sz="2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ru-RU" sz="1800" spc="-1" strike="noStrike">
              <a:latin typeface="Arial"/>
            </a:endParaRPr>
          </a:p>
        </p:txBody>
      </p:sp>
    </p:spTree>
  </p:cSld>
  <p:transition>
    <p:wipe dir="l"/>
  </p:transition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PlaceHolder 1"/>
          <p:cNvSpPr>
            <a:spLocks noGrp="1"/>
          </p:cNvSpPr>
          <p:nvPr>
            <p:ph type="title"/>
          </p:nvPr>
        </p:nvSpPr>
        <p:spPr>
          <a:xfrm rot="10800000">
            <a:off x="0" y="188640"/>
            <a:ext cx="9143640" cy="96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 fontScale="1000"/>
          </a:bodyPr>
          <a:p>
            <a:endParaRPr b="0" lang="ru-RU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250" name="Прямоугольник 2"/>
          <p:cNvSpPr/>
          <p:nvPr/>
        </p:nvSpPr>
        <p:spPr>
          <a:xfrm>
            <a:off x="2286000" y="404640"/>
            <a:ext cx="6857640" cy="255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>
              <a:lnSpc>
                <a:spcPct val="100000"/>
              </a:lnSpc>
              <a:buNone/>
            </a:pPr>
            <a:r>
              <a:rPr b="0" i="1" lang="ru-RU" sz="1800" spc="-1" strike="noStrike">
                <a:solidFill>
                  <a:srgbClr val="712d1c"/>
                </a:solidFill>
                <a:latin typeface="Georgia"/>
              </a:rPr>
              <a:t>Как никто не может дать другому того, чего не имеет сам, так и не может развивать, образовывать и воспитывать других тот, кто не является сам развитым, воспитанным и образованным.  Он лишь до тех пор способен на самом деле воспитывать и образовывать, пока сам работает над собственным воспитанием.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i="1" lang="ru-RU" sz="1800" spc="-1" strike="noStrike">
                <a:solidFill>
                  <a:srgbClr val="712d1c"/>
                </a:solidFill>
                <a:latin typeface="Georgia"/>
              </a:rPr>
              <a:t>                                                                                     </a:t>
            </a:r>
            <a:r>
              <a:rPr b="0" i="1" lang="ru-RU" sz="1800" spc="-1" strike="noStrike">
                <a:solidFill>
                  <a:srgbClr val="712d1c"/>
                </a:solidFill>
                <a:latin typeface="Georgia"/>
              </a:rPr>
              <a:t>А.Дистервег</a:t>
            </a:r>
            <a:endParaRPr b="0" lang="ru-RU" sz="1800" spc="-1" strike="noStrike">
              <a:latin typeface="Arial"/>
            </a:endParaRPr>
          </a:p>
        </p:txBody>
      </p:sp>
      <p:pic>
        <p:nvPicPr>
          <p:cNvPr id="251" name="Рисунок 4" descr="http://player.myshared.ru/9/956515/slides/slide_4.jpg"/>
          <p:cNvPicPr/>
          <p:nvPr/>
        </p:nvPicPr>
        <p:blipFill>
          <a:blip r:embed="rId1"/>
          <a:stretch/>
        </p:blipFill>
        <p:spPr>
          <a:xfrm>
            <a:off x="6643800" y="5643720"/>
            <a:ext cx="2499840" cy="1213920"/>
          </a:xfrm>
          <a:prstGeom prst="rect">
            <a:avLst/>
          </a:prstGeom>
          <a:ln w="9525">
            <a:noFill/>
          </a:ln>
        </p:spPr>
      </p:pic>
      <p:sp>
        <p:nvSpPr>
          <p:cNvPr id="252" name="Прямоугольник 6"/>
          <p:cNvSpPr/>
          <p:nvPr/>
        </p:nvSpPr>
        <p:spPr>
          <a:xfrm>
            <a:off x="0" y="2786040"/>
            <a:ext cx="9143640" cy="3748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2a373d"/>
                </a:solidFill>
                <a:latin typeface="Georgia"/>
              </a:rPr>
              <a:t>План саморазвития</a:t>
            </a:r>
            <a:endParaRPr b="0" lang="ru-RU" sz="2000" spc="-1" strike="noStrike"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2a373d"/>
              </a:buClr>
              <a:buFont typeface="Wingdings" charset="2"/>
              <a:buChar char=""/>
            </a:pPr>
            <a:r>
              <a:rPr b="0" lang="ru-RU" sz="2000" spc="-1" strike="noStrike">
                <a:solidFill>
                  <a:srgbClr val="2a373d"/>
                </a:solidFill>
                <a:latin typeface="Georgia"/>
              </a:rPr>
              <a:t>Чтение конкретных периодических изданий</a:t>
            </a:r>
            <a:endParaRPr b="0" lang="ru-RU" sz="2000" spc="-1" strike="noStrike"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2a373d"/>
              </a:buClr>
              <a:buFont typeface="Wingdings" charset="2"/>
              <a:buChar char=""/>
            </a:pPr>
            <a:r>
              <a:rPr b="0" lang="ru-RU" sz="2000" spc="-1" strike="noStrike">
                <a:solidFill>
                  <a:srgbClr val="2a373d"/>
                </a:solidFill>
                <a:latin typeface="Georgia"/>
              </a:rPr>
              <a:t>Чтение методической, психологической, медицинской литературы</a:t>
            </a:r>
            <a:endParaRPr b="0" lang="ru-RU" sz="2000" spc="-1" strike="noStrike"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2a373d"/>
              </a:buClr>
              <a:buFont typeface="Wingdings" charset="2"/>
              <a:buChar char=""/>
            </a:pPr>
            <a:r>
              <a:rPr b="0" lang="ru-RU" sz="2000" spc="-1" strike="noStrike">
                <a:solidFill>
                  <a:srgbClr val="2a373d"/>
                </a:solidFill>
                <a:latin typeface="Georgia"/>
              </a:rPr>
              <a:t>Обзор в интернете информации по психологии, педагогике</a:t>
            </a:r>
            <a:endParaRPr b="0" lang="ru-RU" sz="2000" spc="-1" strike="noStrike"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2a373d"/>
              </a:buClr>
              <a:buFont typeface="Wingdings" charset="2"/>
              <a:buChar char=""/>
            </a:pPr>
            <a:r>
              <a:rPr b="0" lang="ru-RU" sz="2000" spc="-1" strike="noStrike">
                <a:solidFill>
                  <a:srgbClr val="2a373d"/>
                </a:solidFill>
                <a:latin typeface="Georgia"/>
              </a:rPr>
              <a:t>Посещение семинаров, тренингов, конференций, открытых занятий</a:t>
            </a:r>
            <a:endParaRPr b="0" lang="ru-RU" sz="2000" spc="-1" strike="noStrike"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2a373d"/>
              </a:buClr>
              <a:buFont typeface="Wingdings" charset="2"/>
              <a:buChar char=""/>
            </a:pPr>
            <a:r>
              <a:rPr b="0" lang="ru-RU" sz="2000" spc="-1" strike="noStrike">
                <a:solidFill>
                  <a:srgbClr val="2a373d"/>
                </a:solidFill>
                <a:latin typeface="Georgia"/>
              </a:rPr>
              <a:t>Дискуссии, совещания, обмен опытом с коллегами</a:t>
            </a:r>
            <a:endParaRPr b="0" lang="ru-RU" sz="2000" spc="-1" strike="noStrike"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2a373d"/>
              </a:buClr>
              <a:buFont typeface="Wingdings" charset="2"/>
              <a:buChar char=""/>
            </a:pPr>
            <a:r>
              <a:rPr b="0" lang="ru-RU" sz="2000" spc="-1" strike="noStrike">
                <a:solidFill>
                  <a:srgbClr val="2a373d"/>
                </a:solidFill>
                <a:latin typeface="Georgia"/>
              </a:rPr>
              <a:t>Изучение современных психологических, педагогических методик</a:t>
            </a:r>
            <a:endParaRPr b="0" lang="ru-RU" sz="2000" spc="-1" strike="noStrike"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2a373d"/>
              </a:buClr>
              <a:buFont typeface="Wingdings" charset="2"/>
              <a:buChar char=""/>
            </a:pPr>
            <a:r>
              <a:rPr b="0" lang="ru-RU" sz="2000" spc="-1" strike="noStrike">
                <a:solidFill>
                  <a:srgbClr val="2a373d"/>
                </a:solidFill>
                <a:latin typeface="Georgia"/>
              </a:rPr>
              <a:t>Участие в работе методического объединения</a:t>
            </a:r>
            <a:endParaRPr b="0" lang="ru-RU" sz="2000" spc="-1" strike="noStrike"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2a373d"/>
              </a:buClr>
              <a:buFont typeface="Wingdings" charset="2"/>
              <a:buChar char=""/>
            </a:pPr>
            <a:r>
              <a:rPr b="0" lang="ru-RU" sz="2000" spc="-1" strike="noStrike">
                <a:solidFill>
                  <a:srgbClr val="2a373d"/>
                </a:solidFill>
                <a:latin typeface="Georgia"/>
              </a:rPr>
              <a:t>Общение с коллегами в организации, районе и Интернете</a:t>
            </a:r>
            <a:endParaRPr b="0" lang="ru-RU" sz="2000" spc="-1" strike="noStrike">
              <a:latin typeface="Arial"/>
            </a:endParaRPr>
          </a:p>
        </p:txBody>
      </p:sp>
    </p:spTree>
  </p:cSld>
  <p:transition>
    <p:wipe dir="l"/>
  </p:transition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title"/>
          </p:nvPr>
        </p:nvSpPr>
        <p:spPr>
          <a:xfrm>
            <a:off x="0" y="285840"/>
            <a:ext cx="9143640" cy="856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ru-RU" sz="5400" spc="-1" strike="noStrike">
                <a:solidFill>
                  <a:srgbClr val="ffc000"/>
                </a:solidFill>
                <a:latin typeface="Georgia"/>
              </a:rPr>
              <a:t>Дети загадка.</a:t>
            </a:r>
            <a:endParaRPr b="0" lang="ru-RU" sz="54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85" name="Прямоугольник 13"/>
          <p:cNvSpPr/>
          <p:nvPr/>
        </p:nvSpPr>
        <p:spPr>
          <a:xfrm>
            <a:off x="142920" y="1143000"/>
            <a:ext cx="9000720" cy="5878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>
              <a:lnSpc>
                <a:spcPct val="100000"/>
              </a:lnSpc>
              <a:buNone/>
            </a:pPr>
            <a:r>
              <a:rPr b="1" lang="ru-RU" sz="3200" spc="-1" strike="noStrike">
                <a:solidFill>
                  <a:srgbClr val="000000"/>
                </a:solidFill>
                <a:latin typeface="Georgia"/>
              </a:rPr>
              <a:t> </a:t>
            </a:r>
            <a:endParaRPr b="0" lang="ru-RU" sz="32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1" lang="ru-RU" sz="3200" spc="-1" strike="noStrike">
                <a:solidFill>
                  <a:srgbClr val="000000"/>
                </a:solidFill>
                <a:latin typeface="Georgia"/>
              </a:rPr>
              <a:t>Расстройство аутистического спектра</a:t>
            </a:r>
            <a:r>
              <a:rPr b="0" lang="ru-RU" sz="3200" spc="-1" strike="noStrike">
                <a:solidFill>
                  <a:srgbClr val="000000"/>
                </a:solidFill>
                <a:latin typeface="Georgia"/>
              </a:rPr>
              <a:t> (</a:t>
            </a:r>
            <a:r>
              <a:rPr b="1" lang="ru-RU" sz="3200" spc="-1" strike="noStrike">
                <a:solidFill>
                  <a:srgbClr val="000000"/>
                </a:solidFill>
                <a:latin typeface="Georgia"/>
              </a:rPr>
              <a:t>РАС</a:t>
            </a:r>
            <a:r>
              <a:rPr b="0" lang="ru-RU" sz="3200" spc="-1" strike="noStrike">
                <a:solidFill>
                  <a:srgbClr val="000000"/>
                </a:solidFill>
                <a:latin typeface="Georgia"/>
              </a:rPr>
              <a:t>) — это расстройство нервной системы, которое характеризуется дефицитом в социальных взаимодействиях и коммуникацией с наличием </a:t>
            </a:r>
            <a:r>
              <a:rPr b="1" lang="ru-RU" sz="3200" spc="-1" strike="noStrike">
                <a:solidFill>
                  <a:srgbClr val="000000"/>
                </a:solidFill>
                <a:latin typeface="Georgia"/>
              </a:rPr>
              <a:t>стереотипий.</a:t>
            </a:r>
            <a:r>
              <a:rPr b="0" lang="ru-RU" sz="3200" spc="-1" strike="noStrike">
                <a:solidFill>
                  <a:srgbClr val="000000"/>
                </a:solidFill>
                <a:latin typeface="Georgia"/>
              </a:rPr>
              <a:t> </a:t>
            </a:r>
            <a:endParaRPr b="0" lang="ru-RU" sz="32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1" lang="ru-RU" sz="3200" spc="-1" strike="noStrike">
                <a:solidFill>
                  <a:srgbClr val="000000"/>
                </a:solidFill>
                <a:latin typeface="Georgia"/>
              </a:rPr>
              <a:t>Не существует типичного аутиста, по последним данным их около 13 видов</a:t>
            </a:r>
            <a:r>
              <a:rPr b="0" lang="ru-RU" sz="3200" spc="-1" strike="noStrike">
                <a:solidFill>
                  <a:srgbClr val="000000"/>
                </a:solidFill>
                <a:latin typeface="Georgia"/>
              </a:rPr>
              <a:t>. </a:t>
            </a:r>
            <a:endParaRPr b="0" lang="ru-RU" sz="32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ru-RU" sz="2800" spc="-1" strike="noStrike">
                <a:solidFill>
                  <a:srgbClr val="000000"/>
                </a:solidFill>
                <a:latin typeface="Georgia"/>
              </a:rPr>
              <a:t> </a:t>
            </a:r>
            <a:endParaRPr b="0" lang="ru-RU" sz="2800" spc="-1" strike="noStrike">
              <a:latin typeface="Arial"/>
            </a:endParaRPr>
          </a:p>
        </p:txBody>
      </p:sp>
    </p:spTree>
  </p:cSld>
  <p:transition>
    <p:wipe dir="l"/>
  </p:transition>
  <p:timing>
    <p:tnLst>
      <p:par>
        <p:cTn id="21" dur="indefinite" restart="never" nodeType="tmRoot">
          <p:childTnLst>
            <p:seq>
              <p:cTn id="22" dur="indefinite" nodeType="mainSeq"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after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7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8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PlaceHolder 1"/>
          <p:cNvSpPr>
            <a:spLocks noGrp="1"/>
          </p:cNvSpPr>
          <p:nvPr>
            <p:ph type="title"/>
          </p:nvPr>
        </p:nvSpPr>
        <p:spPr>
          <a:xfrm>
            <a:off x="0" y="714240"/>
            <a:ext cx="9143640" cy="1071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 fontScale="53000"/>
          </a:bodyPr>
          <a:p>
            <a:pPr algn="ctr">
              <a:lnSpc>
                <a:spcPct val="100000"/>
              </a:lnSpc>
              <a:buNone/>
            </a:pPr>
            <a:r>
              <a:rPr b="0" lang="ru-RU" sz="5400" spc="-1" strike="noStrike">
                <a:solidFill>
                  <a:srgbClr val="ffc000"/>
                </a:solidFill>
                <a:latin typeface="Georgia"/>
              </a:rPr>
              <a:t>Благодарю за внимание</a:t>
            </a:r>
            <a:r>
              <a:rPr b="0" lang="ru-RU" sz="6600" spc="-1" strike="noStrike">
                <a:solidFill>
                  <a:srgbClr val="ffc000"/>
                </a:solidFill>
                <a:latin typeface="Georgia"/>
              </a:rPr>
              <a:t>!</a:t>
            </a:r>
            <a:br>
              <a:rPr sz="5400"/>
            </a:br>
            <a:endParaRPr b="0" lang="ru-RU" sz="66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254" name="TextBox 2"/>
          <p:cNvSpPr/>
          <p:nvPr/>
        </p:nvSpPr>
        <p:spPr>
          <a:xfrm>
            <a:off x="142920" y="4857840"/>
            <a:ext cx="9000720" cy="1004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ru-RU" sz="4800" spc="-1" strike="noStrike">
                <a:solidFill>
                  <a:srgbClr val="ffc000"/>
                </a:solidFill>
                <a:latin typeface="Georgia"/>
              </a:rPr>
              <a:t>Благодарю за внимание</a:t>
            </a:r>
            <a:r>
              <a:rPr b="0" lang="ru-RU" sz="6000" spc="-1" strike="noStrike">
                <a:solidFill>
                  <a:srgbClr val="ffc000"/>
                </a:solidFill>
                <a:latin typeface="Georgia"/>
              </a:rPr>
              <a:t>!</a:t>
            </a:r>
            <a:endParaRPr b="0" lang="ru-RU" sz="6000" spc="-1" strike="noStrike">
              <a:latin typeface="Arial"/>
            </a:endParaRPr>
          </a:p>
        </p:txBody>
      </p:sp>
      <p:pic>
        <p:nvPicPr>
          <p:cNvPr id="255" name="Рисунок 4" descr="http://player.myshared.ru/5/391572/slides/slide_15.jpg"/>
          <p:cNvPicPr/>
          <p:nvPr/>
        </p:nvPicPr>
        <p:blipFill>
          <a:blip r:embed="rId1"/>
          <a:stretch/>
        </p:blipFill>
        <p:spPr>
          <a:xfrm>
            <a:off x="1907640" y="2133000"/>
            <a:ext cx="5089320" cy="3076200"/>
          </a:xfrm>
          <a:prstGeom prst="rect">
            <a:avLst/>
          </a:prstGeom>
          <a:ln w="9525">
            <a:noFill/>
          </a:ln>
        </p:spPr>
      </p:pic>
    </p:spTree>
  </p:cSld>
  <p:transition>
    <p:wipe dir="l"/>
  </p:transition>
  <p:timing>
    <p:tnLst>
      <p:par>
        <p:cTn id="123" dur="indefinite" restart="never" nodeType="tmRoot">
          <p:childTnLst>
            <p:seq>
              <p:cTn id="124" dur="indefinite" nodeType="mainSeq">
                <p:childTnLst>
                  <p:par>
                    <p:cTn id="125" fill="hold">
                      <p:stCondLst>
                        <p:cond delay="0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nodeType="afterEffect" fill="hold" presetClass="entr" presetID="42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29" dur="1000"/>
                                        <p:tgtEl>
                                          <p:spTgt spid="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30" dur="1000" fill="hold"/>
                                        <p:tgtEl>
                                          <p:spTgt spid="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1" dur="1000" fill="hold"/>
                                        <p:tgtEl>
                                          <p:spTgt spid="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3" nodeType="after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35" dur="10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36" dur="10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7" dur="10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2000"/>
                            </p:stCondLst>
                            <p:childTnLst>
                              <p:par>
                                <p:cTn id="139" nodeType="afterEffect" fill="hold" presetClass="emph" presetID="34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animMotion origin="layout" path="M 0 0 L 0 -0.07213 E">
                                      <p:cBhvr>
                                        <p:cTn id="14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4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" name="Рисунок 4" descr="http://player.myshared.ru/9/919205/slides/slide_3.jpg"/>
          <p:cNvPicPr/>
          <p:nvPr/>
        </p:nvPicPr>
        <p:blipFill>
          <a:blip r:embed="rId1"/>
          <a:stretch/>
        </p:blipFill>
        <p:spPr>
          <a:xfrm>
            <a:off x="7129440" y="4857840"/>
            <a:ext cx="2014200" cy="1999800"/>
          </a:xfrm>
          <a:prstGeom prst="rect">
            <a:avLst/>
          </a:prstGeom>
          <a:ln w="9525">
            <a:noFill/>
          </a:ln>
        </p:spPr>
      </p:pic>
      <p:sp>
        <p:nvSpPr>
          <p:cNvPr id="187" name="PlaceHolder 1"/>
          <p:cNvSpPr>
            <a:spLocks noGrp="1"/>
          </p:cNvSpPr>
          <p:nvPr>
            <p:ph type="title"/>
          </p:nvPr>
        </p:nvSpPr>
        <p:spPr>
          <a:xfrm>
            <a:off x="0" y="357120"/>
            <a:ext cx="9215280" cy="767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ru-RU" sz="2400" spc="-1" strike="noStrike">
                <a:solidFill>
                  <a:srgbClr val="ffc000"/>
                </a:solidFill>
                <a:latin typeface="Georgia"/>
              </a:rPr>
              <a:t>Для диагностики РАС обязательным является присутствие триады нарушений</a:t>
            </a:r>
            <a:endParaRPr b="0" lang="ru-RU" sz="24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88" name="TextBox 2"/>
          <p:cNvSpPr/>
          <p:nvPr/>
        </p:nvSpPr>
        <p:spPr>
          <a:xfrm>
            <a:off x="0" y="1124640"/>
            <a:ext cx="9143640" cy="441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indent="-216000">
              <a:lnSpc>
                <a:spcPct val="100000"/>
              </a:lnSpc>
              <a:buClr>
                <a:srgbClr val="2a373d"/>
              </a:buClr>
              <a:buFont typeface="Wingdings" charset="2"/>
              <a:buChar char=""/>
            </a:pPr>
            <a:r>
              <a:rPr b="0" lang="ru-RU" sz="2000" spc="-1" strike="noStrike">
                <a:solidFill>
                  <a:srgbClr val="2a373d"/>
                </a:solidFill>
                <a:latin typeface="Georgia"/>
              </a:rPr>
              <a:t>Недостаток социального взаимодействия</a:t>
            </a:r>
            <a:endParaRPr b="0" lang="ru-RU" sz="2000" spc="-1" strike="noStrike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2a373d"/>
              </a:buClr>
              <a:buFont typeface="Wingdings" charset="2"/>
              <a:buChar char=""/>
            </a:pPr>
            <a:r>
              <a:rPr b="0" lang="ru-RU" sz="2000" spc="-1" strike="noStrike">
                <a:solidFill>
                  <a:srgbClr val="2a373d"/>
                </a:solidFill>
                <a:latin typeface="Georgia"/>
              </a:rPr>
              <a:t>Недостаток взаимной коммуникации (вербальной и невербальной)</a:t>
            </a:r>
            <a:endParaRPr b="0" lang="ru-RU" sz="2000" spc="-1" strike="noStrike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2a373d"/>
              </a:buClr>
              <a:buFont typeface="Wingdings" charset="2"/>
              <a:buChar char=""/>
            </a:pPr>
            <a:r>
              <a:rPr b="0" lang="ru-RU" sz="2000" spc="-1" strike="noStrike">
                <a:solidFill>
                  <a:srgbClr val="2a373d"/>
                </a:solidFill>
                <a:latin typeface="Georgia"/>
              </a:rPr>
              <a:t> </a:t>
            </a:r>
            <a:r>
              <a:rPr b="0" lang="ru-RU" sz="2000" spc="-1" strike="noStrike">
                <a:solidFill>
                  <a:srgbClr val="2a373d"/>
                </a:solidFill>
                <a:latin typeface="Georgia"/>
              </a:rPr>
              <a:t>Недоразвитие воображения, которое проявляется в ограниченном репертуаре поведения, в стереотипиях</a:t>
            </a:r>
            <a:endParaRPr b="0" lang="ru-RU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ru-RU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ru-RU" sz="2000" spc="-1" strike="noStrike">
                <a:solidFill>
                  <a:srgbClr val="2a373d"/>
                </a:solidFill>
                <a:latin typeface="Georgia"/>
              </a:rPr>
              <a:t> </a:t>
            </a:r>
            <a:r>
              <a:rPr b="1" lang="ru-RU" sz="2000" spc="-1" strike="noStrike">
                <a:solidFill>
                  <a:srgbClr val="000000"/>
                </a:solidFill>
                <a:latin typeface="Georgia"/>
              </a:rPr>
              <a:t>Стереотипия</a:t>
            </a:r>
            <a:r>
              <a:rPr b="0" lang="ru-RU" sz="2000" spc="-1" strike="noStrike">
                <a:solidFill>
                  <a:srgbClr val="000000"/>
                </a:solidFill>
                <a:latin typeface="Georgia"/>
              </a:rPr>
              <a:t> — устойчивое </a:t>
            </a:r>
            <a:r>
              <a:rPr b="0" lang="ru-RU" sz="2000" spc="-1" strike="noStrike" u="sng">
                <a:solidFill>
                  <a:srgbClr val="00a3d6"/>
                </a:solidFill>
                <a:uFillTx/>
                <a:latin typeface="Georgia"/>
                <a:hlinkClick r:id="rId2"/>
              </a:rPr>
              <a:t>бесцельное</a:t>
            </a:r>
            <a:r>
              <a:rPr b="0" lang="ru-RU" sz="2000" spc="-1" strike="noStrike">
                <a:solidFill>
                  <a:srgbClr val="000000"/>
                </a:solidFill>
                <a:latin typeface="Georgia"/>
              </a:rPr>
              <a:t> повторение движений, слов или фраз, иногда во время стресса. Действия при стереотипии могут быть как простыми, например, раскачивание из стороны в сторону, так и сложными, например, </a:t>
            </a:r>
            <a:r>
              <a:rPr b="0" lang="ru-RU" sz="2000" spc="-1" strike="noStrike" u="sng">
                <a:solidFill>
                  <a:srgbClr val="00a3d6"/>
                </a:solidFill>
                <a:uFillTx/>
                <a:latin typeface="Georgia"/>
                <a:hlinkClick r:id="rId3"/>
              </a:rPr>
              <a:t>маршировка</a:t>
            </a:r>
            <a:r>
              <a:rPr b="0" lang="ru-RU" sz="2000" spc="-1" strike="noStrike">
                <a:solidFill>
                  <a:srgbClr val="000000"/>
                </a:solidFill>
                <a:latin typeface="Georgia"/>
              </a:rPr>
              <a:t> на месте, но каждый раз повторяются без изменений, в основном встречается при </a:t>
            </a:r>
            <a:r>
              <a:rPr b="0" lang="ru-RU" sz="2000" spc="-1" strike="noStrike" u="sng">
                <a:solidFill>
                  <a:srgbClr val="00a3d6"/>
                </a:solidFill>
                <a:uFillTx/>
                <a:latin typeface="Georgia"/>
                <a:hlinkClick r:id="rId4"/>
              </a:rPr>
              <a:t>умственной отсталости</a:t>
            </a:r>
            <a:r>
              <a:rPr b="0" lang="ru-RU" sz="2000" spc="-1" strike="noStrike">
                <a:solidFill>
                  <a:srgbClr val="000000"/>
                </a:solidFill>
                <a:latin typeface="Georgia"/>
              </a:rPr>
              <a:t> с основным расстройством либо при монотонности окружающей обстановки.</a:t>
            </a:r>
            <a:endParaRPr b="0" lang="ru-RU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ru-RU" sz="2400" spc="-1" strike="noStrike">
              <a:latin typeface="Arial"/>
            </a:endParaRPr>
          </a:p>
        </p:txBody>
      </p:sp>
    </p:spTree>
  </p:cSld>
  <p:transition>
    <p:wipe dir="l"/>
  </p:transition>
  <p:timing>
    <p:tnLst>
      <p:par>
        <p:cTn id="30" dur="indefinite" restart="never" nodeType="tmRoot">
          <p:childTnLst>
            <p:seq>
              <p:cTn id="31" dur="indefinite" nodeType="mainSeq"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nodeType="after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6"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7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nodeType="afterEffect" fill="hold" presetClass="entr" presetID="42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42" dur="1000"/>
                                        <p:tgtEl>
                                          <p:spTgt spid="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3" dur="1000" fill="hold"/>
                                        <p:tgtEl>
                                          <p:spTgt spid="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" dur="1000" fill="hold"/>
                                        <p:tgtEl>
                                          <p:spTgt spid="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nodeType="afterEffect" fill="hold" presetClass="entr" presetID="42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48" dur="1000"/>
                                        <p:tgtEl>
                                          <p:spTgt spid="1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9" dur="1000" fill="hold"/>
                                        <p:tgtEl>
                                          <p:spTgt spid="1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0" dur="1000" fill="hold"/>
                                        <p:tgtEl>
                                          <p:spTgt spid="1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nodeType="afterEffect" fill="hold" presetClass="entr" presetID="42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54" dur="1000"/>
                                        <p:tgtEl>
                                          <p:spTgt spid="1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55" dur="1000" fill="hold"/>
                                        <p:tgtEl>
                                          <p:spTgt spid="1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6" dur="1000" fill="hold"/>
                                        <p:tgtEl>
                                          <p:spTgt spid="1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nodeType="afterEffect" fill="hold" presetClass="entr" presetID="42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60" dur="1000"/>
                                        <p:tgtEl>
                                          <p:spTgt spid="1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61" dur="1000" fill="hold"/>
                                        <p:tgtEl>
                                          <p:spTgt spid="1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2" dur="1000" fill="hold"/>
                                        <p:tgtEl>
                                          <p:spTgt spid="1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0"/>
                            </p:stCondLst>
                            <p:childTnLst>
                              <p:par>
                                <p:cTn id="64" nodeType="afterEffect" fill="hold" presetClass="emph" presetID="15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>
                                        <p:cTn id="65" dur="indefinite"/>
                                        <p:tgtEl>
                                          <p:spTgt spid="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875"/>
                            </p:stCondLst>
                            <p:childTnLst>
                              <p:par>
                                <p:cTn id="67" nodeType="afterEffect" fill="hold" presetClass="emph" presetID="15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>
                                        <p:cTn id="68" dur="indefinite"/>
                                        <p:tgtEl>
                                          <p:spTgt spid="1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250"/>
                            </p:stCondLst>
                            <p:childTnLst>
                              <p:par>
                                <p:cTn id="70" nodeType="afterEffect" fill="hold" presetClass="emph" presetID="15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>
                                        <p:cTn id="71" dur="indefinite"/>
                                        <p:tgtEl>
                                          <p:spTgt spid="1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450"/>
                            </p:stCondLst>
                            <p:childTnLst>
                              <p:par>
                                <p:cTn id="73" nodeType="afterEffect" fill="hold" presetClass="emph" presetID="15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>
                                        <p:cTn id="74" dur="indefinite"/>
                                        <p:tgtEl>
                                          <p:spTgt spid="1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PlaceHolder 1"/>
          <p:cNvSpPr>
            <a:spLocks noGrp="1"/>
          </p:cNvSpPr>
          <p:nvPr>
            <p:ph type="title"/>
          </p:nvPr>
        </p:nvSpPr>
        <p:spPr>
          <a:xfrm>
            <a:off x="0" y="500040"/>
            <a:ext cx="9143640" cy="571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ru-RU" sz="5400" spc="-1" strike="noStrike">
                <a:solidFill>
                  <a:srgbClr val="ffc000"/>
                </a:solidFill>
                <a:latin typeface="Georgia"/>
              </a:rPr>
              <a:t>Наши ожидания</a:t>
            </a:r>
            <a:endParaRPr b="0" lang="ru-RU" sz="54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90" name="PlaceHolder 2"/>
          <p:cNvSpPr>
            <a:spLocks noGrp="1"/>
          </p:cNvSpPr>
          <p:nvPr>
            <p:ph/>
          </p:nvPr>
        </p:nvSpPr>
        <p:spPr>
          <a:xfrm>
            <a:off x="0" y="1357200"/>
            <a:ext cx="9143640" cy="55004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365760" indent="-255960" algn="just">
              <a:lnSpc>
                <a:spcPct val="100000"/>
              </a:lnSpc>
              <a:spcBef>
                <a:spcPts val="300"/>
              </a:spcBef>
              <a:buNone/>
              <a:tabLst>
                <a:tab algn="l" pos="0"/>
              </a:tabLst>
            </a:pPr>
            <a:r>
              <a:rPr b="0" lang="ru-RU" sz="2800" spc="-1" strike="noStrike">
                <a:solidFill>
                  <a:srgbClr val="2a373d"/>
                </a:solidFill>
                <a:latin typeface="Georgia"/>
              </a:rPr>
              <a:t>Специалисты, работающие с такими детьми должны</a:t>
            </a:r>
            <a:endParaRPr b="0" lang="ru-RU" sz="2800" spc="-1" strike="noStrike">
              <a:solidFill>
                <a:srgbClr val="000000"/>
              </a:solidFill>
              <a:latin typeface="Georgia"/>
            </a:endParaRPr>
          </a:p>
          <a:p>
            <a:pPr marL="365760" indent="-255960" algn="just">
              <a:lnSpc>
                <a:spcPct val="100000"/>
              </a:lnSpc>
              <a:spcBef>
                <a:spcPts val="300"/>
              </a:spcBef>
              <a:buNone/>
              <a:tabLst>
                <a:tab algn="l" pos="0"/>
              </a:tabLst>
            </a:pPr>
            <a:r>
              <a:rPr b="0" lang="ru-RU" sz="2800" spc="-1" strike="noStrike">
                <a:solidFill>
                  <a:srgbClr val="2a373d"/>
                </a:solidFill>
                <a:latin typeface="Georgia"/>
              </a:rPr>
              <a:t>развивать </a:t>
            </a:r>
            <a:r>
              <a:rPr b="1" lang="ru-RU" sz="2800" spc="-1" strike="noStrike">
                <a:solidFill>
                  <a:srgbClr val="2a373d"/>
                </a:solidFill>
                <a:latin typeface="Georgia"/>
              </a:rPr>
              <a:t>навыки:</a:t>
            </a:r>
            <a:endParaRPr b="0" lang="ru-RU" sz="2800" spc="-1" strike="noStrike">
              <a:solidFill>
                <a:srgbClr val="000000"/>
              </a:solidFill>
              <a:latin typeface="Georgia"/>
            </a:endParaRPr>
          </a:p>
          <a:p>
            <a:pPr marL="365760" indent="-255960" algn="just">
              <a:lnSpc>
                <a:spcPct val="100000"/>
              </a:lnSpc>
              <a:spcBef>
                <a:spcPts val="300"/>
              </a:spcBef>
              <a:buNone/>
              <a:tabLst>
                <a:tab algn="l" pos="0"/>
              </a:tabLst>
            </a:pPr>
            <a:r>
              <a:rPr b="0" lang="ru-RU" sz="2800" spc="-1" strike="noStrike">
                <a:solidFill>
                  <a:srgbClr val="2a373d"/>
                </a:solidFill>
                <a:latin typeface="Georgia"/>
              </a:rPr>
              <a:t>-общения, взаимодействия, оказания</a:t>
            </a:r>
            <a:endParaRPr b="0" lang="ru-RU" sz="2800" spc="-1" strike="noStrike">
              <a:solidFill>
                <a:srgbClr val="000000"/>
              </a:solidFill>
              <a:latin typeface="Georgia"/>
            </a:endParaRPr>
          </a:p>
          <a:p>
            <a:pPr marL="365760" indent="-255960">
              <a:lnSpc>
                <a:spcPct val="100000"/>
              </a:lnSpc>
              <a:spcBef>
                <a:spcPts val="300"/>
              </a:spcBef>
              <a:buNone/>
              <a:tabLst>
                <a:tab algn="l" pos="0"/>
              </a:tabLst>
            </a:pPr>
            <a:r>
              <a:rPr b="0" lang="ru-RU" sz="2800" spc="-1" strike="noStrike">
                <a:solidFill>
                  <a:srgbClr val="2a373d"/>
                </a:solidFill>
                <a:latin typeface="Georgia"/>
              </a:rPr>
              <a:t>психологической поддержки детям;</a:t>
            </a:r>
            <a:endParaRPr b="0" lang="ru-RU" sz="2800" spc="-1" strike="noStrike">
              <a:solidFill>
                <a:srgbClr val="000000"/>
              </a:solidFill>
              <a:latin typeface="Georgia"/>
            </a:endParaRPr>
          </a:p>
          <a:p>
            <a:pPr marL="365760" indent="-255960" algn="just">
              <a:lnSpc>
                <a:spcPct val="100000"/>
              </a:lnSpc>
              <a:spcBef>
                <a:spcPts val="300"/>
              </a:spcBef>
              <a:buNone/>
              <a:tabLst>
                <a:tab algn="l" pos="0"/>
              </a:tabLst>
            </a:pPr>
            <a:r>
              <a:rPr b="0" lang="ru-RU" sz="2800" spc="-1" strike="noStrike">
                <a:solidFill>
                  <a:srgbClr val="2a373d"/>
                </a:solidFill>
                <a:latin typeface="Georgia"/>
              </a:rPr>
              <a:t>-организацию обучения, правильного преподнесения информации;</a:t>
            </a:r>
            <a:endParaRPr b="0" lang="ru-RU" sz="2800" spc="-1" strike="noStrike">
              <a:solidFill>
                <a:srgbClr val="000000"/>
              </a:solidFill>
              <a:latin typeface="Georgia"/>
            </a:endParaRPr>
          </a:p>
          <a:p>
            <a:pPr marL="365760" indent="-255960">
              <a:lnSpc>
                <a:spcPct val="100000"/>
              </a:lnSpc>
              <a:spcBef>
                <a:spcPts val="300"/>
              </a:spcBef>
              <a:buNone/>
              <a:tabLst>
                <a:tab algn="l" pos="0"/>
              </a:tabLst>
            </a:pPr>
            <a:r>
              <a:rPr b="0" lang="ru-RU" sz="2800" spc="-1" strike="noStrike">
                <a:solidFill>
                  <a:srgbClr val="2a373d"/>
                </a:solidFill>
                <a:latin typeface="Georgia"/>
              </a:rPr>
              <a:t>-интегрирования(социализации) ребенка в детский коллектив; </a:t>
            </a:r>
            <a:endParaRPr b="0" lang="ru-RU" sz="2800" spc="-1" strike="noStrike">
              <a:solidFill>
                <a:srgbClr val="000000"/>
              </a:solidFill>
              <a:latin typeface="Georgia"/>
            </a:endParaRPr>
          </a:p>
          <a:p>
            <a:pPr marL="365760" indent="-255960">
              <a:lnSpc>
                <a:spcPct val="100000"/>
              </a:lnSpc>
              <a:spcBef>
                <a:spcPts val="300"/>
              </a:spcBef>
              <a:buNone/>
              <a:tabLst>
                <a:tab algn="l" pos="0"/>
              </a:tabLst>
            </a:pPr>
            <a:r>
              <a:rPr b="0" lang="ru-RU" sz="2800" spc="-1" strike="noStrike">
                <a:solidFill>
                  <a:srgbClr val="2a373d"/>
                </a:solidFill>
                <a:latin typeface="Georgia"/>
              </a:rPr>
              <a:t>-психологической поддержки родителей;</a:t>
            </a:r>
            <a:endParaRPr b="0" lang="ru-RU" sz="2800" spc="-1" strike="noStrike">
              <a:solidFill>
                <a:srgbClr val="000000"/>
              </a:solidFill>
              <a:latin typeface="Georgia"/>
            </a:endParaRPr>
          </a:p>
          <a:p>
            <a:pPr marL="365760" indent="-255960" algn="just">
              <a:lnSpc>
                <a:spcPct val="100000"/>
              </a:lnSpc>
              <a:spcBef>
                <a:spcPts val="300"/>
              </a:spcBef>
              <a:buNone/>
              <a:tabLst>
                <a:tab algn="l" pos="0"/>
              </a:tabLst>
            </a:pPr>
            <a:r>
              <a:rPr b="0" lang="ru-RU" sz="2800" spc="-1" strike="noStrike">
                <a:solidFill>
                  <a:srgbClr val="2a373d"/>
                </a:solidFill>
                <a:latin typeface="Georgia"/>
              </a:rPr>
              <a:t>-адекватного реагирования на агрессию и тревогу</a:t>
            </a:r>
            <a:endParaRPr b="0" lang="ru-RU" sz="2800" spc="-1" strike="noStrike">
              <a:solidFill>
                <a:srgbClr val="000000"/>
              </a:solidFill>
              <a:latin typeface="Georgia"/>
            </a:endParaRPr>
          </a:p>
          <a:p>
            <a:pPr marL="365760" indent="-255960">
              <a:lnSpc>
                <a:spcPct val="100000"/>
              </a:lnSpc>
              <a:spcBef>
                <a:spcPts val="300"/>
              </a:spcBef>
              <a:buNone/>
              <a:tabLst>
                <a:tab algn="l" pos="0"/>
              </a:tabLst>
            </a:pPr>
            <a:r>
              <a:rPr b="0" lang="ru-RU" sz="2800" spc="-1" strike="noStrike">
                <a:solidFill>
                  <a:srgbClr val="2a373d"/>
                </a:solidFill>
                <a:latin typeface="Georgia"/>
              </a:rPr>
              <a:t>ребенка.</a:t>
            </a:r>
            <a:endParaRPr b="0" lang="ru-RU" sz="28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  <p:transition>
    <p:wipe dir="l"/>
  </p:transition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PlaceHolder 1"/>
          <p:cNvSpPr>
            <a:spLocks noGrp="1"/>
          </p:cNvSpPr>
          <p:nvPr>
            <p:ph type="title"/>
          </p:nvPr>
        </p:nvSpPr>
        <p:spPr>
          <a:xfrm>
            <a:off x="0" y="1000080"/>
            <a:ext cx="9143640" cy="48574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0" lang="ru-RU" sz="7200" spc="-1" strike="noStrike">
                <a:solidFill>
                  <a:srgbClr val="ffc000"/>
                </a:solidFill>
                <a:latin typeface="Georgia"/>
              </a:rPr>
              <a:t>Особенности коррекции </a:t>
            </a:r>
            <a:br>
              <a:rPr sz="7200"/>
            </a:br>
            <a:r>
              <a:rPr b="0" lang="ru-RU" sz="7200" spc="-1" strike="noStrike">
                <a:solidFill>
                  <a:srgbClr val="ffc000"/>
                </a:solidFill>
                <a:latin typeface="Georgia"/>
              </a:rPr>
              <a:t>детей с </a:t>
            </a:r>
            <a:br>
              <a:rPr sz="7200"/>
            </a:br>
            <a:r>
              <a:rPr b="0" lang="ru-RU" sz="7200" spc="-1" strike="noStrike">
                <a:solidFill>
                  <a:srgbClr val="ffc000"/>
                </a:solidFill>
                <a:latin typeface="Georgia"/>
              </a:rPr>
              <a:t>аутизмом</a:t>
            </a:r>
            <a:endParaRPr b="0" lang="ru-RU" sz="7200" spc="-1" strike="noStrike">
              <a:solidFill>
                <a:srgbClr val="000000"/>
              </a:solidFill>
              <a:latin typeface="Georgia"/>
            </a:endParaRPr>
          </a:p>
        </p:txBody>
      </p:sp>
      <p:pic>
        <p:nvPicPr>
          <p:cNvPr id="192" name="Рисунок 2" descr="http://player.myshared.ru/27/1303152/slides/slide_2.jpg"/>
          <p:cNvPicPr/>
          <p:nvPr/>
        </p:nvPicPr>
        <p:blipFill>
          <a:blip r:embed="rId1"/>
          <a:stretch/>
        </p:blipFill>
        <p:spPr>
          <a:xfrm>
            <a:off x="6862680" y="2334600"/>
            <a:ext cx="2280960" cy="2188800"/>
          </a:xfrm>
          <a:prstGeom prst="rect">
            <a:avLst/>
          </a:prstGeom>
          <a:ln w="9525">
            <a:noFill/>
          </a:ln>
        </p:spPr>
      </p:pic>
    </p:spTree>
  </p:cSld>
  <p:transition>
    <p:wipe dir="l"/>
  </p:transition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PlaceHolder 1"/>
          <p:cNvSpPr>
            <a:spLocks noGrp="1"/>
          </p:cNvSpPr>
          <p:nvPr>
            <p:ph type="title"/>
          </p:nvPr>
        </p:nvSpPr>
        <p:spPr>
          <a:xfrm>
            <a:off x="0" y="428760"/>
            <a:ext cx="9143640" cy="7138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ru-RU" sz="5400" spc="-1" strike="noStrike">
                <a:solidFill>
                  <a:srgbClr val="ffc000"/>
                </a:solidFill>
                <a:latin typeface="Georgia"/>
              </a:rPr>
              <a:t>Особенности коррекции</a:t>
            </a:r>
            <a:endParaRPr b="0" lang="ru-RU" sz="54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94" name="Прямоугольник 6"/>
          <p:cNvSpPr/>
          <p:nvPr/>
        </p:nvSpPr>
        <p:spPr>
          <a:xfrm>
            <a:off x="0" y="1357200"/>
            <a:ext cx="9143640" cy="727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lvl="1" marL="457200" indent="-216000" algn="just">
              <a:lnSpc>
                <a:spcPct val="100000"/>
              </a:lnSpc>
              <a:buClr>
                <a:srgbClr val="2a373d"/>
              </a:buClr>
              <a:buFont typeface="Wingdings" charset="2"/>
              <a:buChar char=""/>
            </a:pPr>
            <a:r>
              <a:rPr b="0" lang="ru-RU" sz="3200" spc="-1" strike="noStrike">
                <a:solidFill>
                  <a:srgbClr val="2a373d"/>
                </a:solidFill>
                <a:latin typeface="Georgia"/>
              </a:rPr>
              <a:t>В основе современных концепций коррекции и развития детей с аутизмом</a:t>
            </a:r>
            <a:endParaRPr b="0" lang="ru-RU" sz="3200" spc="-1" strike="noStrike">
              <a:latin typeface="Arial"/>
            </a:endParaRPr>
          </a:p>
          <a:p>
            <a:pPr marL="457200" algn="just">
              <a:lnSpc>
                <a:spcPct val="100000"/>
              </a:lnSpc>
              <a:buNone/>
            </a:pPr>
            <a:r>
              <a:rPr b="0" lang="ru-RU" sz="3200" spc="-1" strike="noStrike">
                <a:solidFill>
                  <a:srgbClr val="2a373d"/>
                </a:solidFill>
                <a:latin typeface="Georgia"/>
              </a:rPr>
              <a:t>лежит идея о том, что не ребенок должен адаптироваться к своему окружению, а </a:t>
            </a:r>
            <a:endParaRPr b="0" lang="ru-RU" sz="3200" spc="-1" strike="noStrike">
              <a:latin typeface="Arial"/>
            </a:endParaRPr>
          </a:p>
          <a:p>
            <a:pPr marL="457200" algn="just">
              <a:lnSpc>
                <a:spcPct val="100000"/>
              </a:lnSpc>
              <a:buNone/>
            </a:pPr>
            <a:r>
              <a:rPr b="0" lang="ru-RU" sz="3200" spc="-1" strike="noStrike">
                <a:solidFill>
                  <a:srgbClr val="2a373d"/>
                </a:solidFill>
                <a:latin typeface="Georgia"/>
              </a:rPr>
              <a:t>окружению нужно приспособиться к нему.</a:t>
            </a:r>
            <a:endParaRPr b="0" lang="ru-RU" sz="3200" spc="-1" strike="noStrike">
              <a:latin typeface="Arial"/>
            </a:endParaRPr>
          </a:p>
          <a:p>
            <a:pPr lvl="1" marL="457200" indent="-216000" algn="just">
              <a:lnSpc>
                <a:spcPct val="100000"/>
              </a:lnSpc>
              <a:buClr>
                <a:srgbClr val="2a373d"/>
              </a:buClr>
              <a:buFont typeface="Wingdings" charset="2"/>
              <a:buChar char=""/>
            </a:pPr>
            <a:r>
              <a:rPr b="0" lang="ru-RU" sz="3200" spc="-1" strike="noStrike">
                <a:solidFill>
                  <a:srgbClr val="2a373d"/>
                </a:solidFill>
                <a:latin typeface="Georgia"/>
              </a:rPr>
              <a:t>Людей с нарушениями развития следует воспринимать такими, какие они есть, а не исходя из желания узкого круга людей.</a:t>
            </a:r>
            <a:endParaRPr b="0" lang="ru-RU" sz="3200" spc="-1" strike="noStrike">
              <a:latin typeface="Arial"/>
            </a:endParaRPr>
          </a:p>
          <a:p>
            <a:pPr lvl="1" marL="457200" indent="-216000" algn="just">
              <a:lnSpc>
                <a:spcPct val="100000"/>
              </a:lnSpc>
              <a:buClr>
                <a:srgbClr val="2a373d"/>
              </a:buClr>
              <a:buFont typeface="Wingdings" charset="2"/>
              <a:buChar char=""/>
            </a:pPr>
            <a:r>
              <a:rPr b="0" lang="ru-RU" sz="3200" spc="-1" strike="noStrike">
                <a:solidFill>
                  <a:srgbClr val="2a373d"/>
                </a:solidFill>
                <a:latin typeface="Georgia"/>
              </a:rPr>
              <a:t>   </a:t>
            </a:r>
            <a:r>
              <a:rPr b="1" lang="ru-RU" sz="4400" spc="-1" strike="noStrike">
                <a:solidFill>
                  <a:srgbClr val="2a373d"/>
                </a:solidFill>
                <a:latin typeface="Georgia"/>
              </a:rPr>
              <a:t>Таблетки от аутизма нет.</a:t>
            </a:r>
            <a:endParaRPr b="0" lang="ru-RU" sz="4400" spc="-1" strike="noStrike">
              <a:latin typeface="Arial"/>
            </a:endParaRPr>
          </a:p>
        </p:txBody>
      </p:sp>
    </p:spTree>
  </p:cSld>
  <p:transition>
    <p:wipe dir="l"/>
  </p:transition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PlaceHolder 1"/>
          <p:cNvSpPr>
            <a:spLocks noGrp="1"/>
          </p:cNvSpPr>
          <p:nvPr>
            <p:ph type="title"/>
          </p:nvPr>
        </p:nvSpPr>
        <p:spPr>
          <a:xfrm>
            <a:off x="0" y="2750400"/>
            <a:ext cx="8229240" cy="1309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Georgia"/>
            </a:endParaRPr>
          </a:p>
        </p:txBody>
      </p:sp>
      <p:pic>
        <p:nvPicPr>
          <p:cNvPr id="196" name="Picture 2" descr="C:\Users\Пользователь\Desktop\АУТИЗМ\стр1-1.jpg"/>
          <p:cNvPicPr/>
          <p:nvPr/>
        </p:nvPicPr>
        <p:blipFill>
          <a:blip r:embed="rId1">
            <a:lum bright="30000"/>
          </a:blip>
          <a:stretch/>
        </p:blipFill>
        <p:spPr>
          <a:xfrm>
            <a:off x="0" y="571320"/>
            <a:ext cx="9143640" cy="6286320"/>
          </a:xfrm>
          <a:prstGeom prst="rect">
            <a:avLst/>
          </a:prstGeom>
          <a:ln>
            <a:solidFill>
              <a:srgbClr val="ccb400"/>
            </a:solidFill>
            <a:round/>
          </a:ln>
        </p:spPr>
      </p:pic>
    </p:spTree>
  </p:cSld>
  <p:transition>
    <p:wipe dir="l"/>
  </p:transition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PlaceHolder 1"/>
          <p:cNvSpPr>
            <a:spLocks noGrp="1"/>
          </p:cNvSpPr>
          <p:nvPr>
            <p:ph type="title"/>
          </p:nvPr>
        </p:nvSpPr>
        <p:spPr>
          <a:xfrm>
            <a:off x="0" y="214200"/>
            <a:ext cx="9143640" cy="999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ru-RU" sz="4000" spc="-1" strike="noStrike">
                <a:solidFill>
                  <a:srgbClr val="ffc000"/>
                </a:solidFill>
                <a:latin typeface="Georgia"/>
              </a:rPr>
              <a:t>Психолого-педагогическая характеристика детей с  РАС</a:t>
            </a:r>
            <a:endParaRPr b="0" lang="ru-RU" sz="40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98" name="Прямоугольник 2"/>
          <p:cNvSpPr/>
          <p:nvPr/>
        </p:nvSpPr>
        <p:spPr>
          <a:xfrm>
            <a:off x="0" y="1357200"/>
            <a:ext cx="9143640" cy="6673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indent="-216000" algn="just">
              <a:lnSpc>
                <a:spcPct val="100000"/>
              </a:lnSpc>
              <a:buClr>
                <a:srgbClr val="4b5064"/>
              </a:buClr>
              <a:buFont typeface="Wingdings" charset="2"/>
              <a:buChar char=""/>
            </a:pPr>
            <a:r>
              <a:rPr b="0" lang="ru-RU" sz="2400" spc="-1" strike="noStrike">
                <a:solidFill>
                  <a:srgbClr val="4b5064"/>
                </a:solidFill>
                <a:latin typeface="Georgia"/>
              </a:rPr>
              <a:t> </a:t>
            </a:r>
            <a:r>
              <a:rPr b="0" lang="ru-RU" sz="2400" spc="-1" strike="noStrike">
                <a:solidFill>
                  <a:srgbClr val="2a373d"/>
                </a:solidFill>
                <a:latin typeface="Georgia"/>
              </a:rPr>
              <a:t>Не понимают эмоций, намерений, чувств остальных людей, человек у них ассоциируется с неодушевленным предметом</a:t>
            </a:r>
            <a:endParaRPr b="0" lang="ru-RU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ru-RU" sz="2400" spc="-1" strike="noStrike">
                <a:solidFill>
                  <a:srgbClr val="2a373d"/>
                </a:solidFill>
                <a:latin typeface="Georgia"/>
              </a:rPr>
              <a:t>(что может быть основой «ложной» агрессии).</a:t>
            </a:r>
            <a:endParaRPr b="0" lang="ru-RU" sz="2400" spc="-1" strike="noStrike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2a373d"/>
              </a:buClr>
              <a:buFont typeface="Wingdings" charset="2"/>
              <a:buChar char=""/>
            </a:pPr>
            <a:r>
              <a:rPr b="0" lang="ru-RU" sz="2400" spc="-1" strike="noStrike">
                <a:solidFill>
                  <a:srgbClr val="2a373d"/>
                </a:solidFill>
                <a:latin typeface="Georgia"/>
              </a:rPr>
              <a:t>Не осознают, что своим поведением могут кого-то обидеть.</a:t>
            </a:r>
            <a:endParaRPr b="0" lang="ru-RU" sz="2400" spc="-1" strike="noStrike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2a373d"/>
              </a:buClr>
              <a:buFont typeface="Wingdings" charset="2"/>
              <a:buChar char=""/>
            </a:pPr>
            <a:r>
              <a:rPr b="0" lang="ru-RU" sz="2400" spc="-1" strike="noStrike">
                <a:solidFill>
                  <a:srgbClr val="2a373d"/>
                </a:solidFill>
                <a:latin typeface="Georgia"/>
              </a:rPr>
              <a:t>Трудно мотивировать.</a:t>
            </a:r>
            <a:endParaRPr b="0" lang="ru-RU" sz="2400" spc="-1" strike="noStrike"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2a373d"/>
              </a:buClr>
              <a:buFont typeface="Wingdings" charset="2"/>
              <a:buChar char=""/>
            </a:pPr>
            <a:r>
              <a:rPr b="0" lang="ru-RU" sz="2400" spc="-1" strike="noStrike">
                <a:solidFill>
                  <a:srgbClr val="2a373d"/>
                </a:solidFill>
                <a:latin typeface="Georgia"/>
              </a:rPr>
              <a:t>Слишком пристально смотрят в глаза собеседнику, либо вообще избегают зрительного контакта.</a:t>
            </a:r>
            <a:endParaRPr b="0" lang="ru-RU" sz="2400" spc="-1" strike="noStrike"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2a373d"/>
              </a:buClr>
              <a:buFont typeface="Wingdings" charset="2"/>
              <a:buChar char=""/>
            </a:pPr>
            <a:r>
              <a:rPr b="0" lang="ru-RU" sz="2400" spc="-1" strike="noStrike">
                <a:solidFill>
                  <a:srgbClr val="2a373d"/>
                </a:solidFill>
                <a:latin typeface="Georgia"/>
              </a:rPr>
              <a:t>Могут подойти к собеседнику слишком близко или удалиться от него на очень большое расстояние.</a:t>
            </a:r>
            <a:endParaRPr b="0" lang="ru-RU" sz="2400" spc="-1" strike="noStrike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2a373d"/>
              </a:buClr>
              <a:buFont typeface="Wingdings" charset="2"/>
              <a:buChar char=""/>
            </a:pPr>
            <a:r>
              <a:rPr b="0" lang="ru-RU" sz="2400" spc="-1" strike="noStrike">
                <a:solidFill>
                  <a:srgbClr val="2a373d"/>
                </a:solidFill>
                <a:latin typeface="Georgia"/>
              </a:rPr>
              <a:t>Могут говорить слишком громко или наоборот еле слышно.</a:t>
            </a:r>
            <a:endParaRPr b="0" lang="ru-RU" sz="2400" spc="-1" strike="noStrike"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2a373d"/>
              </a:buClr>
              <a:buFont typeface="Wingdings" charset="2"/>
              <a:buChar char=""/>
            </a:pPr>
            <a:r>
              <a:rPr b="0" lang="ru-RU" sz="2400" spc="-1" strike="noStrike">
                <a:solidFill>
                  <a:srgbClr val="2a373d"/>
                </a:solidFill>
                <a:latin typeface="Georgia"/>
              </a:rPr>
              <a:t>Реагируют на любую перемену в жизни и очень переживают, если что-то изменилось.</a:t>
            </a:r>
            <a:endParaRPr b="0" lang="ru-RU" sz="2400" spc="-1" strike="noStrike"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2a373d"/>
              </a:buClr>
              <a:buFont typeface="Wingdings" charset="2"/>
              <a:buChar char=""/>
            </a:pPr>
            <a:r>
              <a:rPr b="0" lang="ru-RU" sz="2400" spc="-1" strike="noStrike">
                <a:solidFill>
                  <a:srgbClr val="2a373d"/>
                </a:solidFill>
                <a:latin typeface="Georgia"/>
              </a:rPr>
              <a:t>В обыденных и однотипных ситуациях чувствуют и ведут себя уверенно, спокойно.</a:t>
            </a:r>
            <a:endParaRPr b="0" lang="ru-RU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ru-RU" sz="2400" spc="-1" strike="noStrike">
              <a:latin typeface="Arial"/>
            </a:endParaRPr>
          </a:p>
        </p:txBody>
      </p:sp>
    </p:spTree>
  </p:cSld>
  <p:transition>
    <p:wipe dir="l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5254</TotalTime>
  <Application>LibreOffice/7.3.6.2$Linux_X86_64 LibreOffice_project/30$Build-2</Application>
  <AppVersion>15.0000</AppVersion>
  <Words>1579</Words>
  <Paragraphs>186</Paragraphs>
  <Company>Microsoft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2014-03-20T07:11:26Z</dcterms:created>
  <dc:creator>Андрей</dc:creator>
  <dc:description/>
  <dc:language>ru-RU</dc:language>
  <cp:lastModifiedBy/>
  <dcterms:modified xsi:type="dcterms:W3CDTF">2023-12-21T08:39:07Z</dcterms:modified>
  <cp:revision>601</cp:revision>
  <dc:subject/>
  <dc:title>Особенности образования и развития ребенка с СДВГ в дошкольном возрасте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4</vt:i4>
  </property>
  <property fmtid="{D5CDD505-2E9C-101B-9397-08002B2CF9AE}" pid="3" name="PresentationFormat">
    <vt:lpwstr>Экран (4:3)</vt:lpwstr>
  </property>
  <property fmtid="{D5CDD505-2E9C-101B-9397-08002B2CF9AE}" pid="4" name="Slides">
    <vt:i4>30</vt:i4>
  </property>
</Properties>
</file>