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58" r:id="rId8"/>
    <p:sldId id="269" r:id="rId9"/>
    <p:sldId id="259" r:id="rId10"/>
    <p:sldId id="267" r:id="rId11"/>
    <p:sldId id="268" r:id="rId12"/>
    <p:sldId id="260" r:id="rId13"/>
    <p:sldId id="270" r:id="rId14"/>
    <p:sldId id="262" r:id="rId15"/>
    <p:sldId id="271" r:id="rId16"/>
    <p:sldId id="273" r:id="rId17"/>
    <p:sldId id="272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7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57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49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2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08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16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62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85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51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3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96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E9260-6A6F-4E0A-B97E-82573749736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DF307-E544-4EDE-9636-C5922C9DA1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85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6000" b="1" dirty="0">
                <a:ln w="11430">
                  <a:solidFill>
                    <a:srgbClr val="00B0F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eorgia" pitchFamily="18" charset="0"/>
              </a:rPr>
              <a:t>Безопасность детей в летний период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25144"/>
            <a:ext cx="8056984" cy="1752600"/>
          </a:xfrm>
        </p:spPr>
        <p:txBody>
          <a:bodyPr>
            <a:normAutofit/>
          </a:bodyPr>
          <a:lstStyle/>
          <a:p>
            <a:r>
              <a:rPr lang="ru-RU" b="1" dirty="0" smtClean="0"/>
              <a:t>Классный час для родителей и детей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10875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lybkasalym.ru/wp-content/uploads/2014/06/ed7b17da6cf518a8c679fcad36d4a22c_x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5" t="3513" r="11391" b="11082"/>
          <a:stretch/>
        </p:blipFill>
        <p:spPr bwMode="auto">
          <a:xfrm>
            <a:off x="6012160" y="1029896"/>
            <a:ext cx="2915322" cy="339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u="sng" dirty="0" smtClean="0"/>
              <a:t>Основные признаки теплового или солнечного удара: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44071"/>
            <a:ext cx="8229600" cy="50691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покраснение </a:t>
            </a:r>
            <a:r>
              <a:rPr lang="ru-RU" dirty="0"/>
              <a:t>лица и кожи тела, </a:t>
            </a:r>
          </a:p>
          <a:p>
            <a:pPr lvl="0"/>
            <a:r>
              <a:rPr lang="ru-RU" dirty="0"/>
              <a:t>резкая слабость, </a:t>
            </a:r>
          </a:p>
          <a:p>
            <a:pPr lvl="0"/>
            <a:r>
              <a:rPr lang="ru-RU" dirty="0"/>
              <a:t>холодный пот, </a:t>
            </a:r>
          </a:p>
          <a:p>
            <a:pPr lvl="0"/>
            <a:r>
              <a:rPr lang="ru-RU" dirty="0"/>
              <a:t>расширение зрачков, </a:t>
            </a:r>
          </a:p>
          <a:p>
            <a:pPr lvl="0"/>
            <a:r>
              <a:rPr lang="ru-RU" dirty="0"/>
              <a:t>одышка, </a:t>
            </a:r>
          </a:p>
          <a:p>
            <a:pPr lvl="0"/>
            <a:r>
              <a:rPr lang="ru-RU" dirty="0"/>
              <a:t>сонливость, </a:t>
            </a:r>
          </a:p>
          <a:p>
            <a:pPr lvl="0"/>
            <a:r>
              <a:rPr lang="ru-RU" dirty="0"/>
              <a:t>сильная головная боль, </a:t>
            </a:r>
          </a:p>
          <a:p>
            <a:pPr lvl="0"/>
            <a:r>
              <a:rPr lang="ru-RU" dirty="0"/>
              <a:t>головокружение, </a:t>
            </a:r>
          </a:p>
          <a:p>
            <a:pPr lvl="0"/>
            <a:r>
              <a:rPr lang="ru-RU" dirty="0"/>
              <a:t>потемнение в глазах (у детей часто сопровождается носовым кровотечением), </a:t>
            </a:r>
          </a:p>
          <a:p>
            <a:pPr lvl="0"/>
            <a:r>
              <a:rPr lang="ru-RU" dirty="0"/>
              <a:t>частый и слабый пульс, </a:t>
            </a:r>
          </a:p>
          <a:p>
            <a:pPr lvl="0"/>
            <a:r>
              <a:rPr lang="ru-RU" dirty="0"/>
              <a:t>высокая температура (до 40 градусов), </a:t>
            </a:r>
          </a:p>
          <a:p>
            <a:pPr lvl="0"/>
            <a:r>
              <a:rPr lang="ru-RU" dirty="0"/>
              <a:t>в тяжелых случаях – судороги, потеря сознания, тошнота, рвота, холодная, иногда синюшная кожа.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098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Чтобы избежать получение теплового удара: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нужно </a:t>
            </a:r>
            <a:r>
              <a:rPr lang="ru-RU" dirty="0"/>
              <a:t>избегать физической активности в слишком жаркие дни и в часы активного солнца с 11.00 до 16.00;</a:t>
            </a:r>
          </a:p>
          <a:p>
            <a:pPr lvl="0"/>
            <a:r>
              <a:rPr lang="ru-RU" dirty="0"/>
              <a:t>следует защищаться от солнца, надев головной убор, или воспользоваться зонтом;</a:t>
            </a:r>
          </a:p>
          <a:p>
            <a:pPr lvl="0"/>
            <a:r>
              <a:rPr lang="ru-RU" dirty="0"/>
              <a:t>носить одежду светлых тонов из хорошо проветриваемых, натуральных тканей (хлопок, лен, шерсть);</a:t>
            </a:r>
          </a:p>
          <a:p>
            <a:pPr lvl="0"/>
            <a:r>
              <a:rPr lang="ru-RU" dirty="0"/>
              <a:t>пить большое количество жидкости (1,5-2 литра в день);</a:t>
            </a:r>
          </a:p>
          <a:p>
            <a:pPr lvl="0"/>
            <a:r>
              <a:rPr lang="ru-RU" dirty="0"/>
              <a:t>поддерживать постоянную циркуляцию воздуха в закрытых помещениях;</a:t>
            </a:r>
          </a:p>
          <a:p>
            <a:pPr lvl="0"/>
            <a:r>
              <a:rPr lang="ru-RU" dirty="0"/>
              <a:t>следует избегать переедания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193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98396" cy="381642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Детский солнцезащитный крем – обязательное условия принятие солнечных ванн. </a:t>
            </a:r>
          </a:p>
          <a:p>
            <a:pPr lvl="0"/>
            <a:r>
              <a:rPr lang="ru-RU" dirty="0" smtClean="0"/>
              <a:t>На солнце у ребенка обязательно должна быть покрыта голова. </a:t>
            </a:r>
          </a:p>
          <a:p>
            <a:pPr lvl="0"/>
            <a:r>
              <a:rPr lang="ru-RU" dirty="0" smtClean="0"/>
              <a:t>Для тех деток, которые не любят носить солнцезащитные очки, лучше выбирать головные уборы с козырьком или панамы с широкими полями.</a:t>
            </a:r>
          </a:p>
          <a:p>
            <a:pPr lvl="0"/>
            <a:r>
              <a:rPr lang="ru-RU" dirty="0" smtClean="0"/>
              <a:t>В свободном доступе у ребенка должна быть чистая питьевая вода или морс, который утолит жажду. </a:t>
            </a:r>
          </a:p>
          <a:p>
            <a:pPr lvl="0"/>
            <a:r>
              <a:rPr lang="ru-RU" dirty="0" smtClean="0"/>
              <a:t>После купания необходимо насухо вытереть ребенка,  так как влажная кожа усиливает проводимость солнечных лучей, которые могут вызвать ожоги.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4005064"/>
            <a:ext cx="439248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Для малышей со светлой кожей или обилием родинок предпочтителен загар в тени. А защита должна быть максимальной, идеально подойдут средства с SPF 40 или SPF 50.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1597" y="2598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3200" b="1" dirty="0">
                <a:solidFill>
                  <a:prstClr val="black"/>
                </a:solidFill>
              </a:rPr>
              <a:t>Правила загара для детей:</a:t>
            </a:r>
            <a:endParaRPr lang="ru-RU" sz="3200" dirty="0">
              <a:solidFill>
                <a:prstClr val="black"/>
              </a:solidFill>
            </a:endParaRPr>
          </a:p>
        </p:txBody>
      </p:sp>
      <p:pic>
        <p:nvPicPr>
          <p:cNvPr id="8" name="Picture 2" descr="http://slingosiberia.ru/img/164_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03623"/>
            <a:ext cx="3489176" cy="2529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085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ru-RU" dirty="0" smtClean="0"/>
              <a:t>4. Правила </a:t>
            </a:r>
            <a:r>
              <a:rPr lang="ru-RU" dirty="0"/>
              <a:t>дорожного </a:t>
            </a:r>
            <a:r>
              <a:rPr lang="ru-RU" dirty="0" smtClean="0"/>
              <a:t>движения.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5"/>
            <a:ext cx="8507288" cy="3024336"/>
          </a:xfrm>
        </p:spPr>
        <p:txBody>
          <a:bodyPr/>
          <a:lstStyle/>
          <a:p>
            <a:r>
              <a:rPr lang="ru-RU" dirty="0"/>
              <a:t>Кататься на </a:t>
            </a:r>
            <a:r>
              <a:rPr lang="ru-RU" dirty="0" smtClean="0"/>
              <a:t>велосипедах, роликах</a:t>
            </a:r>
            <a:r>
              <a:rPr lang="ru-RU" dirty="0"/>
              <a:t>, </a:t>
            </a:r>
            <a:r>
              <a:rPr lang="ru-RU" dirty="0" err="1"/>
              <a:t>скейтах</a:t>
            </a:r>
            <a:r>
              <a:rPr lang="ru-RU" dirty="0"/>
              <a:t> можно только </a:t>
            </a:r>
            <a:r>
              <a:rPr lang="ru-RU" dirty="0" smtClean="0"/>
              <a:t>в </a:t>
            </a:r>
            <a:r>
              <a:rPr lang="ru-RU" dirty="0"/>
              <a:t>отведенные для них места</a:t>
            </a:r>
            <a:r>
              <a:rPr lang="ru-RU" dirty="0" smtClean="0"/>
              <a:t>.</a:t>
            </a:r>
          </a:p>
          <a:p>
            <a:r>
              <a:rPr lang="ru-RU" dirty="0"/>
              <a:t>Необходимо научить осматриваться ребенка по сторонам и определять: нет ли опасности приближающегося транспорта. </a:t>
            </a:r>
            <a:endParaRPr lang="ru-RU" dirty="0" smtClean="0"/>
          </a:p>
        </p:txBody>
      </p:sp>
      <p:pic>
        <p:nvPicPr>
          <p:cNvPr id="5122" name="Picture 2" descr="http://perekrestok.ucoz.com/dnevnik/festiva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9" t="4721" r="12766" b="16185"/>
          <a:stretch/>
        </p:blipFill>
        <p:spPr bwMode="auto">
          <a:xfrm>
            <a:off x="4067944" y="3432821"/>
            <a:ext cx="5076056" cy="342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496" y="3501008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3200" dirty="0"/>
              <a:t>Быть предельно внимательным, не делать ни одного движения, не убедившись в </a:t>
            </a:r>
            <a:r>
              <a:rPr lang="ru-RU" sz="3200" dirty="0" smtClean="0"/>
              <a:t>безопасности.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9332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Что </a:t>
            </a:r>
            <a:r>
              <a:rPr lang="ru-RU" dirty="0"/>
              <a:t>же делать, если вас укусило животное?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1"/>
            <a:ext cx="8435280" cy="247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Дети </a:t>
            </a:r>
            <a:r>
              <a:rPr lang="ru-RU" dirty="0"/>
              <a:t>нередко страдают от укусов домашних животных (кошек, </a:t>
            </a:r>
            <a:r>
              <a:rPr lang="ru-RU" dirty="0" smtClean="0"/>
              <a:t>собак), комаров</a:t>
            </a:r>
            <a:r>
              <a:rPr lang="ru-RU" dirty="0"/>
              <a:t>, </a:t>
            </a:r>
            <a:r>
              <a:rPr lang="ru-RU" dirty="0" smtClean="0"/>
              <a:t>пауков, клещей </a:t>
            </a:r>
            <a:r>
              <a:rPr lang="ru-RU" dirty="0"/>
              <a:t>и других насекомых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026" name="Picture 2" descr="http://s017.radikal.ru/i434/1203/30/a394232c13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911" y="3819524"/>
            <a:ext cx="4876800" cy="3038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dyeve.ru/wp-content/uploads/2015/04/klesch-f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008"/>
            <a:ext cx="43053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310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ok-t.ru/studopediaru/baza9/97524270760.files/image0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919" y="4113606"/>
            <a:ext cx="329565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222"/>
            <a:ext cx="8229600" cy="1143000"/>
          </a:xfrm>
        </p:spPr>
        <p:txBody>
          <a:bodyPr/>
          <a:lstStyle/>
          <a:p>
            <a:r>
              <a:rPr lang="ru-RU" dirty="0"/>
              <a:t>6. Пищевые отравления.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Чтобы избежать пищевого отравления надо мыть руки перед едой</a:t>
            </a:r>
            <a:r>
              <a:rPr lang="ru-RU" dirty="0" smtClean="0"/>
              <a:t>.</a:t>
            </a:r>
          </a:p>
          <a:p>
            <a:r>
              <a:rPr lang="ru-RU" dirty="0"/>
              <a:t>Даже обычные для ребенка продукты питания в жаркое время года быстро портятся, а срок их хранения сокращается. </a:t>
            </a:r>
            <a:endParaRPr lang="ru-RU" dirty="0" smtClean="0"/>
          </a:p>
          <a:p>
            <a:r>
              <a:rPr lang="ru-RU" dirty="0" smtClean="0"/>
              <a:t>Познакомьте их </a:t>
            </a:r>
            <a:r>
              <a:rPr lang="ru-RU" dirty="0"/>
              <a:t>с особенностями местности и объясняйте опасность употребления в пищу различных незнакомых ягод </a:t>
            </a:r>
            <a:r>
              <a:rPr lang="ru-RU" dirty="0" smtClean="0"/>
              <a:t>и                                   </a:t>
            </a:r>
            <a:r>
              <a:rPr lang="ru-RU" dirty="0"/>
              <a:t>растений, так как некоторые </a:t>
            </a:r>
            <a:r>
              <a:rPr lang="ru-RU" dirty="0" smtClean="0"/>
              <a:t>                              из </a:t>
            </a:r>
            <a:r>
              <a:rPr lang="ru-RU" dirty="0"/>
              <a:t>них могут вызвать острые </a:t>
            </a:r>
            <a:r>
              <a:rPr lang="ru-RU" dirty="0" smtClean="0"/>
              <a:t>                              отравления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62272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9816"/>
            <a:ext cx="871296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u="sng" dirty="0" smtClean="0"/>
              <a:t>Основные правила безопасности летом, которые должны соблюдать дети: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96855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Плавать </a:t>
            </a:r>
            <a:r>
              <a:rPr lang="ru-RU" dirty="0"/>
              <a:t>можно только в специально предназначенных для этого местах;</a:t>
            </a:r>
          </a:p>
          <a:p>
            <a:pPr lvl="0"/>
            <a:r>
              <a:rPr lang="ru-RU" dirty="0"/>
              <a:t>Нельзя подплывать близко к судам, чтобы не попасть под работающий винт;</a:t>
            </a:r>
          </a:p>
          <a:p>
            <a:pPr lvl="0"/>
            <a:r>
              <a:rPr lang="ru-RU" dirty="0"/>
              <a:t>Нельзя нырять в местах с неизвестным дном;</a:t>
            </a:r>
          </a:p>
          <a:p>
            <a:pPr lvl="0"/>
            <a:r>
              <a:rPr lang="ru-RU" dirty="0"/>
              <a:t>Нельзя играть на воде в опасные игры;</a:t>
            </a:r>
          </a:p>
          <a:p>
            <a:pPr lvl="0"/>
            <a:r>
              <a:rPr lang="ru-RU" dirty="0"/>
              <a:t>Матрасы и спасательные круги не предназначены для того, чтобы заплывать далеко;</a:t>
            </a:r>
          </a:p>
          <a:p>
            <a:pPr lvl="0"/>
            <a:r>
              <a:rPr lang="ru-RU" dirty="0"/>
              <a:t>Необходимо носить летом в солнечную погоду головной убор;</a:t>
            </a:r>
          </a:p>
          <a:p>
            <a:pPr lvl="0"/>
            <a:r>
              <a:rPr lang="ru-RU" dirty="0"/>
              <a:t>Стараться не находиться под солнцем в часы его повышенной активности;</a:t>
            </a:r>
          </a:p>
          <a:p>
            <a:pPr lvl="0"/>
            <a:r>
              <a:rPr lang="ru-RU" dirty="0"/>
              <a:t>Старайтесь пить большое количество воды летом;</a:t>
            </a:r>
          </a:p>
          <a:p>
            <a:pPr lvl="0"/>
            <a:r>
              <a:rPr lang="ru-RU" dirty="0"/>
              <a:t>Соблюдайте личную гигиену и всегда ешьте только вымытые продукты;</a:t>
            </a:r>
          </a:p>
          <a:p>
            <a:pPr lvl="0"/>
            <a:r>
              <a:rPr lang="ru-RU" dirty="0"/>
              <a:t>Нельзя подходить близко к собакам, особенно если у собаки щенки и собака кушает;</a:t>
            </a:r>
          </a:p>
          <a:p>
            <a:pPr lvl="0"/>
            <a:r>
              <a:rPr lang="ru-RU" dirty="0"/>
              <a:t>Избегайте общения с незнакомцами.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7626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7236" y="620688"/>
            <a:ext cx="3959564" cy="550547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Следование простым рекомендациям поможет обезопасить жизнь и здоровье вашего ребенка и позволит провести летние каникулы с максимальным удовольствием. 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7172" name="Picture 4" descr="http://pochinok.smolinvest.ru/files/198/kupani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264" y="0"/>
            <a:ext cx="4762500" cy="613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964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nachalo4ka.ru/wp-content/uploads/2014/08/solnyishko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11553" y="-171400"/>
            <a:ext cx="3068959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b="1" i="1" dirty="0" smtClean="0"/>
              <a:t>И запомните: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15405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Взрослые </a:t>
            </a:r>
            <a:r>
              <a:rPr lang="ru-RU" dirty="0"/>
              <a:t>должны научить детей обдумывать свои поступки и действия наперед и прогнозировать </a:t>
            </a:r>
            <a:r>
              <a:rPr lang="ru-RU" dirty="0" err="1"/>
              <a:t>травмоопасную</a:t>
            </a:r>
            <a:r>
              <a:rPr lang="ru-RU" dirty="0"/>
              <a:t> ситуацию. </a:t>
            </a:r>
          </a:p>
          <a:p>
            <a:pPr lvl="0"/>
            <a:r>
              <a:rPr lang="ru-RU" dirty="0"/>
              <a:t>Очень важно для взрослых – самим правильно вести себя во всех ситуациях, демонстрируя детям безопасный образ жизни. Не забывайте, что пример взрослого для ребенка заразителен!</a:t>
            </a:r>
          </a:p>
          <a:p>
            <a:pPr lvl="0"/>
            <a:r>
              <a:rPr lang="ru-RU" dirty="0"/>
              <a:t>Летний период – это время укрепить и оздоровить детский организм, а не разладить режим дня и питания. Берегите себя и своих близких и тогда летний отдых принесет только радость!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461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988840"/>
            <a:ext cx="8064896" cy="247788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ru-RU" sz="5400" b="1" cap="none" spc="300" dirty="0" smtClean="0">
                <a:ln w="28575" cmpd="sng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за внимание!</a:t>
            </a:r>
            <a:endParaRPr lang="ru-RU" sz="5400" b="1" cap="none" spc="300" dirty="0">
              <a:ln w="28575" cmpd="sng">
                <a:solidFill>
                  <a:srgbClr val="FFC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624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99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1. Правила </a:t>
            </a:r>
            <a:r>
              <a:rPr lang="ru-RU" b="1" dirty="0"/>
              <a:t>поведения в воде и возле водоёмов. </a:t>
            </a:r>
            <a:endParaRPr lang="ru-RU" dirty="0"/>
          </a:p>
        </p:txBody>
      </p:sp>
      <p:pic>
        <p:nvPicPr>
          <p:cNvPr id="4" name="preview-image" descr="http://minusinsk.info/wp-content/uploads/kupanie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3" y="1772816"/>
            <a:ext cx="7344815" cy="4936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025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правила безопасного поведения на воде.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Умение хорошо плавать – одна из важнейших гарантий безопасного отдыха на воде, но помните, что даже хороший пловец должен соблюдать постоянную осторожность, дисциплину и строго придерживаться правил поведения на воде. Лучше всего купаться в специально оборудованных местах: пляжах, бассейнах. В походах место для купания нужно выбирать там, где чистая вода, ровное песчаное или гравийное дно, небольшая глубина (до 2м), нет сильного течения (до 0,5 м/с). Начинать купаться рекомендуется в солнечную безветренную погоду при температуре воды 17-19</a:t>
            </a:r>
            <a:r>
              <a:rPr lang="ru-RU" baseline="30000" dirty="0"/>
              <a:t>0</a:t>
            </a:r>
            <a:r>
              <a:rPr lang="ru-RU" dirty="0"/>
              <a:t>С, воздуха 20-25</a:t>
            </a:r>
            <a:r>
              <a:rPr lang="ru-RU" baseline="30000" dirty="0"/>
              <a:t>0</a:t>
            </a:r>
            <a:r>
              <a:rPr lang="ru-RU" dirty="0"/>
              <a:t>С. В воде следует находиться 10-15 минут, перед заплывом необходимо предварительно обтереть тело водой.</a:t>
            </a:r>
          </a:p>
        </p:txBody>
      </p:sp>
    </p:spTree>
    <p:extLst>
      <p:ext uri="{BB962C8B-B14F-4D97-AF65-F5344CB8AC3E}">
        <p14:creationId xmlns:p14="http://schemas.microsoft.com/office/powerpoint/2010/main" val="1087322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Необходимые действия при судорогах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006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Изменить </a:t>
            </a:r>
            <a:r>
              <a:rPr lang="ru-RU" dirty="0"/>
              <a:t>стиль плавания – плыть на </a:t>
            </a:r>
            <a:r>
              <a:rPr lang="ru-RU" dirty="0" smtClean="0"/>
              <a:t>спине.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</a:t>
            </a:r>
            <a:r>
              <a:rPr lang="ru-RU" dirty="0"/>
              <a:t>ощущении стягивания пальцев руки, надо быстро, с силой сжать кисть руки в кулак, сделать резкое отбрасывающее движение рукой в наружную сторону, разжать </a:t>
            </a:r>
            <a:r>
              <a:rPr lang="ru-RU" dirty="0" smtClean="0"/>
              <a:t>кулак.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</a:t>
            </a:r>
            <a:r>
              <a:rPr lang="ru-RU" dirty="0"/>
              <a:t>судороге икроножной мышцы необходимо при сгибании двумя рукам и обхватить стопу пострадавшей ноги и с силой подтянуть стопу к </a:t>
            </a:r>
            <a:r>
              <a:rPr lang="ru-RU" dirty="0" smtClean="0"/>
              <a:t>себе.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</a:t>
            </a:r>
            <a:r>
              <a:rPr lang="ru-RU" dirty="0"/>
              <a:t>судорогах мышц бедра необходимо обхватить рукой ногу с наружной стороны ниже голени у лодыжки (за подъем) и, согнув ее в колени, потянуть рукой с силой назад к </a:t>
            </a:r>
            <a:r>
              <a:rPr lang="ru-RU" dirty="0" smtClean="0"/>
              <a:t>спине.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По </a:t>
            </a:r>
            <a:r>
              <a:rPr lang="ru-RU" dirty="0"/>
              <a:t>возможности произвести </a:t>
            </a:r>
            <a:r>
              <a:rPr lang="ru-RU" dirty="0" err="1"/>
              <a:t>укалывание</a:t>
            </a:r>
            <a:r>
              <a:rPr lang="ru-RU" dirty="0"/>
              <a:t> любым острым подручным предметом (булавкой, иголкой и т.п</a:t>
            </a:r>
            <a:r>
              <a:rPr lang="ru-RU" dirty="0" smtClean="0"/>
              <a:t>.)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Уставший </a:t>
            </a:r>
            <a:r>
              <a:rPr lang="ru-RU" dirty="0"/>
              <a:t>пловец должен помнить, что лучшим способом для отдыха на воде является положение «лежа на спине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045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792088"/>
          </a:xfrm>
        </p:spPr>
        <p:txBody>
          <a:bodyPr/>
          <a:lstStyle/>
          <a:p>
            <a:pPr algn="l"/>
            <a:r>
              <a:rPr lang="ru-RU" dirty="0" smtClean="0"/>
              <a:t>Это важно: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688632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Чтобы избавиться от воды, попавшей в дыхательные пути и мешающей дышать, нужно немедленно остановиться, энергичными движениями рук и ног удерживаться на поверхности воды и, поднять голову возможно выше, сильно откашляться. </a:t>
            </a:r>
          </a:p>
          <a:p>
            <a:r>
              <a:rPr lang="ru-RU" dirty="0"/>
              <a:t>Попав в быстрое течение, не следует бороться против него, необходимо не нарушая дыхания плыть по течению к </a:t>
            </a:r>
            <a:r>
              <a:rPr lang="ru-RU" dirty="0" smtClean="0"/>
              <a:t>берегу.</a:t>
            </a:r>
          </a:p>
          <a:p>
            <a:r>
              <a:rPr lang="ru-RU" dirty="0" smtClean="0"/>
              <a:t>Оказавшись </a:t>
            </a:r>
            <a:r>
              <a:rPr lang="ru-RU" dirty="0"/>
              <a:t>в водовороте, не следует поддаваться страху, терять чувство самообладания. Необходимо набрать побольше воздуха в легкие, погрузиться в воду и, сделав сильный рывок в сторону по течению, всплыть на </a:t>
            </a:r>
            <a:r>
              <a:rPr lang="ru-RU" dirty="0" smtClean="0"/>
              <a:t>поверхность.</a:t>
            </a:r>
          </a:p>
          <a:p>
            <a:r>
              <a:rPr lang="ru-RU" dirty="0" smtClean="0"/>
              <a:t>Запутавшись </a:t>
            </a:r>
            <a:r>
              <a:rPr lang="ru-RU" dirty="0"/>
              <a:t>в водорослях, не делайте резких движений и рывков. Необходимо лечь на спину, стремясь мягкими, спокойными движениями выплыть в ту сторону, откуда приплыл. Если все-таки не удается освободиться от растений, то освободив руки, нужно поднять ноги и постараться осторожно освободиться от растений при помощи </a:t>
            </a:r>
            <a:r>
              <a:rPr lang="ru-RU" dirty="0" smtClean="0"/>
              <a:t>рук.</a:t>
            </a:r>
          </a:p>
          <a:p>
            <a:r>
              <a:rPr lang="ru-RU" dirty="0" smtClean="0"/>
              <a:t>Нельзя </a:t>
            </a:r>
            <a:r>
              <a:rPr lang="ru-RU" dirty="0"/>
              <a:t>подплывать близко к идущим судам с целью покачаться на </a:t>
            </a:r>
            <a:r>
              <a:rPr lang="ru-RU" dirty="0" smtClean="0"/>
              <a:t>волнах.</a:t>
            </a:r>
            <a:br>
              <a:rPr lang="ru-RU" dirty="0" smtClean="0"/>
            </a:br>
            <a:r>
              <a:rPr lang="ru-RU" dirty="0" smtClean="0"/>
              <a:t>Вблизи </a:t>
            </a:r>
            <a:r>
              <a:rPr lang="ru-RU" dirty="0"/>
              <a:t>идущего теплохода возникает течение, которое может затянуть под </a:t>
            </a:r>
            <a:r>
              <a:rPr lang="ru-RU" dirty="0" smtClean="0"/>
              <a:t>винт.</a:t>
            </a:r>
          </a:p>
          <a:p>
            <a:r>
              <a:rPr lang="ru-RU" dirty="0" smtClean="0"/>
              <a:t>Опасно </a:t>
            </a:r>
            <a:r>
              <a:rPr lang="ru-RU" dirty="0"/>
              <a:t>прыгать (нырять) в воду в неизвестном месте – можно удариться головой о грунт, корягу, сваю и т.п., сломать шейные позвонки, потерять сознание и погибнуть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2252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s1.iconbird.com/ico/0612/developer/w512h5121339360019floa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48264" y="-171400"/>
            <a:ext cx="2195736" cy="219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229600" cy="1143000"/>
          </a:xfrm>
        </p:spPr>
        <p:txBody>
          <a:bodyPr/>
          <a:lstStyle/>
          <a:p>
            <a:pPr algn="l"/>
            <a:r>
              <a:rPr lang="ru-RU" dirty="0" smtClean="0"/>
              <a:t>Правила катания на лодке.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295" y="1628800"/>
            <a:ext cx="8928992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Нельзя </a:t>
            </a:r>
            <a:r>
              <a:rPr lang="ru-RU" dirty="0"/>
              <a:t>выходить в плавание на неисправной и полностью необорудованной </a:t>
            </a:r>
            <a:r>
              <a:rPr lang="ru-RU" dirty="0" smtClean="0"/>
              <a:t>лодке (наличии </a:t>
            </a:r>
            <a:r>
              <a:rPr lang="ru-RU" dirty="0"/>
              <a:t>весел, руля, уключин, спасательного круга, спасательных жилетов по числу пассажиров, и черпака для отлива </a:t>
            </a:r>
            <a:r>
              <a:rPr lang="ru-RU" dirty="0" smtClean="0"/>
              <a:t>воды). </a:t>
            </a:r>
          </a:p>
          <a:p>
            <a:pPr marL="0" indent="0">
              <a:buNone/>
            </a:pPr>
            <a:r>
              <a:rPr lang="ru-RU" dirty="0" smtClean="0"/>
              <a:t>Ни </a:t>
            </a:r>
            <a:r>
              <a:rPr lang="ru-RU" dirty="0"/>
              <a:t>в коем случае нельзя садиться на борт лодки, пересаживаться с одного места на другое, а также переходить с одной лодки на другую, раскачивать лодку и нырять с нее.</a:t>
            </a:r>
            <a:br>
              <a:rPr lang="ru-RU" dirty="0"/>
            </a:br>
            <a:r>
              <a:rPr lang="ru-RU" u="sng" dirty="0"/>
              <a:t>Запрещается</a:t>
            </a:r>
            <a:r>
              <a:rPr lang="ru-RU" dirty="0"/>
              <a:t> кататься на лодке детям до 16 лет без сопровождения взрослых, перегружать лодку сверх установленной нормы для этого типа лодки, пересекать курс моторных судов, близко находиться к ним и двигаться по судовому ходу. </a:t>
            </a:r>
            <a:br>
              <a:rPr lang="ru-RU" dirty="0"/>
            </a:br>
            <a:r>
              <a:rPr lang="ru-RU" dirty="0"/>
              <a:t>Если лодка опрокинется, в первую очередь нужно оказать помощь тому, кто в ней нуждается. Лучше держаться всем пассажирам за лодку и общими усилиями толкать ее к берегу или на мелководье.</a:t>
            </a:r>
          </a:p>
        </p:txBody>
      </p:sp>
    </p:spTree>
    <p:extLst>
      <p:ext uri="{BB962C8B-B14F-4D97-AF65-F5344CB8AC3E}">
        <p14:creationId xmlns:p14="http://schemas.microsoft.com/office/powerpoint/2010/main" val="2061142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Правила </a:t>
            </a:r>
            <a:r>
              <a:rPr lang="ru-RU" dirty="0"/>
              <a:t>пожарной безопасности на </a:t>
            </a:r>
            <a:r>
              <a:rPr lang="ru-RU" dirty="0" smtClean="0"/>
              <a:t>природе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412776"/>
            <a:ext cx="3816424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dirty="0"/>
              <a:t>Пожары в лесу могут возникнуть в результате воздействия молнии или неосторожной деятельности человека.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В пожароопасный период ни в коем случае не пользуйтесь открытым огнём в лесу!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Если в данной местности введён особый противопожарный режим, категорически запрещается посещение лесов до его отмены.</a:t>
            </a:r>
          </a:p>
          <a:p>
            <a:pPr>
              <a:lnSpc>
                <a:spcPct val="90000"/>
              </a:lnSpc>
            </a:pPr>
            <a:endParaRPr lang="ru-RU" sz="2400" dirty="0"/>
          </a:p>
        </p:txBody>
      </p:sp>
      <p:pic>
        <p:nvPicPr>
          <p:cNvPr id="3074" name="Picture 2" descr="http://old8.ds9ishim.ru/sites/default/files/400-05920445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862" y="1646634"/>
            <a:ext cx="520065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1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ru-RU" dirty="0"/>
              <a:t>Что делать при пожаре в лесу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Следует </a:t>
            </a:r>
            <a:r>
              <a:rPr lang="ru-RU" dirty="0"/>
              <a:t>звонить в случае лесного пожара: </a:t>
            </a:r>
            <a:r>
              <a:rPr lang="ru-RU" b="1" dirty="0"/>
              <a:t>01</a:t>
            </a:r>
            <a:r>
              <a:rPr lang="ru-RU" dirty="0"/>
              <a:t> и </a:t>
            </a:r>
            <a:r>
              <a:rPr lang="ru-RU" b="1" dirty="0"/>
              <a:t>112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При малом пожаре примите </a:t>
            </a:r>
            <a:r>
              <a:rPr lang="ru-RU" dirty="0"/>
              <a:t>меры по его тушению </a:t>
            </a:r>
            <a:endParaRPr lang="ru-RU" dirty="0" smtClean="0"/>
          </a:p>
          <a:p>
            <a:r>
              <a:rPr lang="ru-RU" dirty="0"/>
              <a:t>При лесном низовом пожаре нужно двигаться перпендикулярно к направлению огня, по просекам, дорогам, берегам рек или полянам.</a:t>
            </a:r>
          </a:p>
          <a:p>
            <a:r>
              <a:rPr lang="ru-RU" dirty="0"/>
              <a:t>При лесном верховом пожаре передвигайтесь по лесу, пригнувшись к земле и прикрыв дыхательные пути влажной тряпкой.</a:t>
            </a:r>
          </a:p>
          <a:p>
            <a:r>
              <a:rPr lang="ru-RU" dirty="0"/>
              <a:t>Если у вас нет никакой возможности выйти из опасной зоны, постарайтесь отыскать в лесу какой-нибудь водоём и войдите в него.</a:t>
            </a:r>
          </a:p>
          <a:p>
            <a:r>
              <a:rPr lang="ru-RU" b="1" dirty="0"/>
              <a:t>Если на вас загорелась одежда, ни в коем случае не </a:t>
            </a:r>
            <a:r>
              <a:rPr lang="ru-RU" b="1" dirty="0" smtClean="0"/>
              <a:t>бегите! </a:t>
            </a:r>
            <a:r>
              <a:rPr lang="ru-RU" dirty="0" smtClean="0"/>
              <a:t>Постарайтесь </a:t>
            </a:r>
            <a:r>
              <a:rPr lang="ru-RU" dirty="0"/>
              <a:t>снять загоревшуюся одежду. Если вам не удаётся сделать это, лягте на землю и катайтесь, чтобы затушить огонь.</a:t>
            </a:r>
          </a:p>
        </p:txBody>
      </p:sp>
    </p:spTree>
    <p:extLst>
      <p:ext uri="{BB962C8B-B14F-4D97-AF65-F5344CB8AC3E}">
        <p14:creationId xmlns:p14="http://schemas.microsoft.com/office/powerpoint/2010/main" val="131130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Правила нахождения под открытыми солнечными лучами</a:t>
            </a:r>
            <a:endParaRPr lang="ru-RU" dirty="0"/>
          </a:p>
        </p:txBody>
      </p:sp>
      <p:pic>
        <p:nvPicPr>
          <p:cNvPr id="4" name="Рисунок 3" descr="http://u-dzheguta.ru/sites/default/files/zhar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3872" y="1916832"/>
            <a:ext cx="6876256" cy="45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9989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1207</Words>
  <Application>Microsoft Office PowerPoint</Application>
  <PresentationFormat>Экран (4:3)</PresentationFormat>
  <Paragraphs>89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Georgia</vt:lpstr>
      <vt:lpstr>Wingdings</vt:lpstr>
      <vt:lpstr>Тема Office</vt:lpstr>
      <vt:lpstr>Безопасность детей в летний период</vt:lpstr>
      <vt:lpstr>1. Правила поведения в воде и возле водоёмов. </vt:lpstr>
      <vt:lpstr>Основные правила безопасного поведения на воде. </vt:lpstr>
      <vt:lpstr>Необходимые действия при судорогах</vt:lpstr>
      <vt:lpstr>Это важно:</vt:lpstr>
      <vt:lpstr>Правила катания на лодке.</vt:lpstr>
      <vt:lpstr>2. Правила пожарной безопасности на природе</vt:lpstr>
      <vt:lpstr>Что делать при пожаре в лесу</vt:lpstr>
      <vt:lpstr>3. Правила нахождения под открытыми солнечными лучами</vt:lpstr>
      <vt:lpstr>Основные признаки теплового или солнечного удара: </vt:lpstr>
      <vt:lpstr>Чтобы избежать получение теплового удара:</vt:lpstr>
      <vt:lpstr>Презентация PowerPoint</vt:lpstr>
      <vt:lpstr>4. Правила дорожного движения.</vt:lpstr>
      <vt:lpstr>5. Что же делать, если вас укусило животное?</vt:lpstr>
      <vt:lpstr>6. Пищевые отравления. </vt:lpstr>
      <vt:lpstr>Основные правила безопасности летом, которые должны соблюдать дети: </vt:lpstr>
      <vt:lpstr>Презентация PowerPoint</vt:lpstr>
      <vt:lpstr>И запомните: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PC6</cp:lastModifiedBy>
  <cp:revision>17</cp:revision>
  <dcterms:created xsi:type="dcterms:W3CDTF">2017-07-07T20:20:13Z</dcterms:created>
  <dcterms:modified xsi:type="dcterms:W3CDTF">2025-11-26T06:59:54Z</dcterms:modified>
</cp:coreProperties>
</file>